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8" r:id="rId2"/>
    <p:sldId id="256" r:id="rId3"/>
    <p:sldId id="257" r:id="rId4"/>
    <p:sldId id="258" r:id="rId5"/>
    <p:sldId id="259" r:id="rId6"/>
    <p:sldId id="284" r:id="rId7"/>
    <p:sldId id="260" r:id="rId8"/>
    <p:sldId id="285" r:id="rId9"/>
    <p:sldId id="261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6" r:id="rId18"/>
    <p:sldId id="290" r:id="rId19"/>
    <p:sldId id="267" r:id="rId20"/>
    <p:sldId id="291" r:id="rId21"/>
    <p:sldId id="268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4867BD-A770-471D-90AF-C08A89D299BB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0B4BDC-EBD1-486A-A7DD-6C97ACD8B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25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Created by Educational Technology Network. www.edtechnetwork.com 2009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21810C-759D-4E02-954E-E4116AE7095D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1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E73C32-0E15-42ED-AB56-6A68F4795A5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62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F736CE-7446-4538-8DD2-F606F5F9AF54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0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10C98D-B82A-4442-8037-362C71C9672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50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B64E05-64FA-410D-A4AB-A30F2461FD4B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21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8B92D7-1367-464F-90B2-873FAC7C303D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52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FF814-D3E7-45D8-A9FE-12EAFDD53407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5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2BE02C-0D12-4B07-BE28-F1C46CC61E53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09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16907-C942-4956-9A83-4BEDFB70401C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95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58D4D6-8603-4770-B872-B57486791EFD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42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6E6B80-1028-46AD-B74B-32618B374694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6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B74CCF-DD35-46E1-A176-CC83BF4FE5BE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25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D9C1CC-8FE4-4C7C-9154-BA00A56AC5FA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2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B1F026-7C0B-4B1E-8938-83B1305B20FD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17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2255B3-A4FF-4E1B-8AC4-B1267083DB17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7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6F0612-889E-4B69-8B07-814BC3E5578F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99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FC7078-874A-4925-B480-0B79E8F1D912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67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CFA103-2845-4581-8BA1-A9125771AE5F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13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27BCCF-CF52-4F07-A5B2-2F1B5977C44E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4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8A7223-E1F4-49A2-BCFB-57E4D3D250B3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00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A87459-B037-43A2-A059-3B0A94600678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531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CA2764-4A12-4127-9730-B570C2CC1E52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3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3AC3F9-4599-4643-B83F-1593DF33C1C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05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0DB074-B167-4A01-B381-8C0E5FFB4754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02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B5B308-5FA9-4545-8F18-055DCA54EF91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665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EC4BAB-9279-466C-A324-C360DD8ED6BC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323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9CF6E4-4D35-42E5-9FF2-98F5625A99D5}" type="slidenum">
              <a:rPr lang="en-US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11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7E24A6-9642-40E4-A5D9-9FD8A5E1B2A7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475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A2098-8DC5-4327-9223-650325068C9B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80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3E08D5-B193-462C-92B8-B73CC1E67222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514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9F7F3D-8C3E-409F-B755-856A0026FE5F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690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3306BF-4F00-4983-B320-85678F632964}" type="slidenum">
              <a:rPr lang="en-US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238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71F5C9-98A7-49F9-8C52-311880DAA983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2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CEFB1A-E2BE-4639-8441-CA64E0EB47CF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085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517A8E-6262-411D-B439-CBBB599F43A4}" type="slidenum">
              <a:rPr lang="en-US" altLang="en-US">
                <a:latin typeface="Calibri" panose="020F0502020204030204" pitchFamily="34" charset="0"/>
              </a:rPr>
              <a:pPr eaLnBrk="1" hangingPunct="1"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007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6C0C2D-FBE6-4491-993E-A03160C93A23}" type="slidenum">
              <a:rPr lang="en-US" altLang="en-US">
                <a:latin typeface="Calibri" panose="020F0502020204030204" pitchFamily="34" charset="0"/>
              </a:rPr>
              <a:pPr eaLnBrk="1" hangingPunct="1"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6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CA0FFC-B923-4815-8D0E-9E389DEABECC}" type="slidenum">
              <a:rPr lang="en-US" altLang="en-US"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68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F47BA-F6F2-4254-BA29-816AF86F4C41}" type="slidenum">
              <a:rPr lang="en-US" altLang="en-US"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82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321A77-07F7-429C-9A90-B31FD48BF972}" type="slidenum">
              <a:rPr lang="en-US" altLang="en-US">
                <a:latin typeface="Calibri" panose="020F0502020204030204" pitchFamily="34" charset="0"/>
              </a:rPr>
              <a:pPr eaLnBrk="1" hangingPunct="1"/>
              <a:t>44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295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15BD8-A6CC-428E-A2A9-E6CF26D7B607}" type="slidenum">
              <a:rPr lang="en-US" altLang="en-US">
                <a:latin typeface="Calibri" panose="020F0502020204030204" pitchFamily="34" charset="0"/>
              </a:rPr>
              <a:pPr eaLnBrk="1" hangingPunct="1"/>
              <a:t>45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104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C5C8BD-8A13-4FE9-8BEF-A17AC217EEE3}" type="slidenum">
              <a:rPr lang="en-US" altLang="en-US">
                <a:latin typeface="Calibri" panose="020F0502020204030204" pitchFamily="34" charset="0"/>
              </a:rPr>
              <a:pPr eaLnBrk="1" hangingPunct="1"/>
              <a:t>46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51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ABB711-9E3A-4F00-B645-9F7CE48037BE}" type="slidenum">
              <a:rPr lang="en-US" altLang="en-US">
                <a:latin typeface="Calibri" panose="020F0502020204030204" pitchFamily="34" charset="0"/>
              </a:rPr>
              <a:pPr eaLnBrk="1" hangingPunct="1"/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583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505205-3B51-4DAC-9A70-9B6DA8E4C955}" type="slidenum">
              <a:rPr lang="en-US" altLang="en-US">
                <a:latin typeface="Calibri" panose="020F0502020204030204" pitchFamily="34" charset="0"/>
              </a:rPr>
              <a:pPr eaLnBrk="1" hangingPunct="1"/>
              <a:t>48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72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A90FBB-C270-449A-82C8-E58FBE71E819}" type="slidenum">
              <a:rPr lang="en-US" altLang="en-US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5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AFE134-50B3-43D5-AC14-61B8AC809008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336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4D36F-E49E-4371-A4FE-20C40318335D}" type="slidenum">
              <a:rPr lang="en-US" altLang="en-US">
                <a:latin typeface="Calibri" panose="020F0502020204030204" pitchFamily="34" charset="0"/>
              </a:rPr>
              <a:pPr eaLnBrk="1" hangingPunct="1"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719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01F91B-8D5E-4ED2-8CE6-84D0667551D5}" type="slidenum">
              <a:rPr lang="en-US" altLang="en-US">
                <a:latin typeface="Calibri" panose="020F0502020204030204" pitchFamily="34" charset="0"/>
              </a:rPr>
              <a:pPr eaLnBrk="1" hangingPunct="1"/>
              <a:t>51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541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417D5B-6912-4D01-BD60-76D729E342CD}" type="slidenum">
              <a:rPr lang="en-US" altLang="en-US">
                <a:latin typeface="Calibri" panose="020F0502020204030204" pitchFamily="34" charset="0"/>
              </a:rPr>
              <a:pPr eaLnBrk="1" hangingPunct="1"/>
              <a:t>52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16CBB9-EC0C-41C8-AE68-29257BF948F3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6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AD33F5-A8B5-4190-B068-BED9CF31B05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6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FB136F-6574-4806-86F6-52E75B841350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62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02923-431E-44CB-8AB1-3F49721974E9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0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8453-1886-446A-99B3-37FC8BDD2401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C753A-42C8-417D-88C8-CC0DDAE6B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32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4172-F29A-4AAE-9E00-272F440D18E3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F876-E59B-44D9-8502-CD160BB7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2ADD-E393-44B8-A976-20D3C26629CE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9A82033-1909-46C6-927B-3BA26C054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4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054B-5A5C-4590-8DD6-32CADA7C9C35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F9B2F-6610-41DC-814A-A2AE6795F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1770-321D-49B0-9347-AF8322D80A2B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A76B-D451-42C1-8697-79BB6C425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2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D6DA-761A-4AF2-A08C-983D923E1AE0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4E14F-2451-41C0-970D-775956B9B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2BD9-A8E6-49FB-9AF5-DEC55D41E24E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7B46F-9707-42D0-A43A-495F3247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5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52B9-78E1-4EA2-89C7-DF126AAB398A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3E28-5918-4802-8F99-6E63C265B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0E4-6354-46AB-8CDA-3DCF2FBC10E6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BF4A-34CC-4777-A06B-F57D64565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4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15A5-6E63-43FA-8DA5-884A94604D12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2A58-38AE-4139-B163-876FA8119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E79A-0260-4B3C-8D54-2B33D652F916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EB63-E2CD-4201-B4F3-9A54E97F0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98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71EF47-EA00-487C-923A-1CE122E72986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2FBE449-CAF1-4391-AD42-F0B65BC473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2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Unit 3 Review</a:t>
            </a:r>
            <a:endParaRPr lang="en-US" sz="2800" b="1" dirty="0">
              <a:ln w="11430"/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had no impact on European claims already made in North and South America</a:t>
            </a:r>
          </a:p>
          <a:p>
            <a:pPr eaLnBrk="1" hangingPunct="1"/>
            <a:r>
              <a:rPr lang="en-US" altLang="en-US" dirty="0" smtClean="0"/>
              <a:t>Europe thought the U.S. has overstepped and couldn’t enforce it</a:t>
            </a:r>
          </a:p>
          <a:p>
            <a:pPr eaLnBrk="1" hangingPunct="1"/>
            <a:r>
              <a:rPr lang="en-US" altLang="en-US" dirty="0" smtClean="0"/>
              <a:t>The U.S. was stating they were the main power in the Americas from this point on</a:t>
            </a:r>
          </a:p>
          <a:p>
            <a:pPr eaLnBrk="1" hangingPunct="1"/>
            <a:r>
              <a:rPr lang="en-US" altLang="en-US" dirty="0" smtClean="0"/>
              <a:t>No new European colonies in the western hemisphere</a:t>
            </a:r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1 - 50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two changes in tone of the Jefferson Presidency?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50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Uphold direct democracy</a:t>
            </a:r>
          </a:p>
          <a:p>
            <a:pPr eaLnBrk="1" hangingPunct="1"/>
            <a:r>
              <a:rPr lang="en-US" altLang="en-US" dirty="0" smtClean="0"/>
              <a:t>Uphold Democratic-Republican government</a:t>
            </a:r>
          </a:p>
          <a:p>
            <a:pPr eaLnBrk="1" hangingPunct="1"/>
            <a:r>
              <a:rPr lang="en-US" altLang="en-US" dirty="0" smtClean="0"/>
              <a:t>Break from the styles and beliefs of the </a:t>
            </a:r>
            <a:r>
              <a:rPr lang="en-US" altLang="en-US" dirty="0" smtClean="0"/>
              <a:t>Federalists</a:t>
            </a:r>
          </a:p>
          <a:p>
            <a:pPr eaLnBrk="1" hangingPunct="1"/>
            <a:r>
              <a:rPr lang="en-US" altLang="en-US" dirty="0" smtClean="0"/>
              <a:t>More equalizing of </a:t>
            </a:r>
            <a:r>
              <a:rPr lang="en-US" altLang="en-US" smtClean="0"/>
              <a:t>white American males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2 - 10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one part of the Missouri Compromise. #16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10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Missouri enters as a slave state</a:t>
            </a:r>
          </a:p>
          <a:p>
            <a:pPr eaLnBrk="1" hangingPunct="1"/>
            <a:r>
              <a:rPr lang="en-US" altLang="en-US" dirty="0" smtClean="0"/>
              <a:t>Maine enters as a free state</a:t>
            </a:r>
          </a:p>
          <a:p>
            <a:pPr eaLnBrk="1" hangingPunct="1"/>
            <a:r>
              <a:rPr lang="en-US" altLang="en-US" dirty="0" smtClean="0"/>
              <a:t>The North mainly opposed it and the South was mainly for it</a:t>
            </a:r>
          </a:p>
          <a:p>
            <a:pPr eaLnBrk="1" hangingPunct="1"/>
            <a:r>
              <a:rPr lang="en-US" altLang="en-US" dirty="0" smtClean="0"/>
              <a:t>Made all states and territories South of Missouri slave states and all north as free states</a:t>
            </a:r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purpose of the American System? #17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20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promote internal improvements like roads and canals to help with economic growth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Also promoted higher tariffs to help American manufacturing</a:t>
            </a:r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2 - 30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did banks do to make the Panic of 1819 worse? #13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30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Limited credit and called in loans to protect themselves at the expense of the state and national economies</a:t>
            </a:r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2 - 40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causes of the Cotton Boom. </a:t>
            </a:r>
            <a:r>
              <a:rPr lang="en-US" altLang="en-US" smtClean="0"/>
              <a:t>#12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618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Chapter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Chapter 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Chapter 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Chapter 11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Hodge Podge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40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Europeans wanted more cotton clothing</a:t>
            </a:r>
          </a:p>
          <a:p>
            <a:pPr eaLnBrk="1" hangingPunct="1"/>
            <a:r>
              <a:rPr lang="en-US" altLang="en-US" dirty="0" smtClean="0"/>
              <a:t>New technologies making it easier to process cotton</a:t>
            </a:r>
          </a:p>
          <a:p>
            <a:pPr eaLnBrk="1" hangingPunct="1"/>
            <a:r>
              <a:rPr lang="en-US" altLang="en-US" dirty="0" smtClean="0"/>
              <a:t>The stealing of factory plans from England to mass produce cotton</a:t>
            </a:r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were the 2 main effects of McCullough v. Maryland and Dartmouth v. Woodward? #15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Expanded judicial review to include state laws</a:t>
            </a:r>
          </a:p>
          <a:p>
            <a:pPr eaLnBrk="1" hangingPunct="1"/>
            <a:r>
              <a:rPr lang="en-US" altLang="en-US" dirty="0" smtClean="0"/>
              <a:t>States could not interfere with the workings of the Federal Government</a:t>
            </a:r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spoils system? #18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rewarding of government jobs to supporters of a political party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one purpose of the McGuffey Readers. #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High standards of reading using a step by step process</a:t>
            </a:r>
          </a:p>
          <a:p>
            <a:pPr eaLnBrk="1" hangingPunct="1"/>
            <a:r>
              <a:rPr lang="en-US" altLang="en-US" dirty="0" smtClean="0"/>
              <a:t>Reflected the morality and ethics of Mann and Beecher</a:t>
            </a:r>
          </a:p>
          <a:p>
            <a:pPr eaLnBrk="1" hangingPunct="1"/>
            <a:r>
              <a:rPr lang="en-US" altLang="en-US" dirty="0" smtClean="0"/>
              <a:t>Create a unified, literate, and patriotic society</a:t>
            </a:r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one of the reform movements of the Second Great Awakening. #21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Women's’ rights</a:t>
            </a:r>
          </a:p>
          <a:p>
            <a:pPr eaLnBrk="1" hangingPunct="1"/>
            <a:r>
              <a:rPr lang="en-US" altLang="en-US" dirty="0" smtClean="0"/>
              <a:t>Abolitionism</a:t>
            </a:r>
          </a:p>
          <a:p>
            <a:pPr eaLnBrk="1" hangingPunct="1"/>
            <a:r>
              <a:rPr lang="en-US" altLang="en-US" dirty="0" smtClean="0"/>
              <a:t>Humane treatment of mentally ill</a:t>
            </a:r>
          </a:p>
          <a:p>
            <a:pPr eaLnBrk="1" hangingPunct="1"/>
            <a:r>
              <a:rPr lang="en-US" altLang="en-US" dirty="0" smtClean="0"/>
              <a:t>Religious tolerance</a:t>
            </a:r>
          </a:p>
          <a:p>
            <a:pPr eaLnBrk="1" hangingPunct="1"/>
            <a:r>
              <a:rPr lang="en-US" altLang="en-US" dirty="0" smtClean="0"/>
              <a:t>Education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of Horace Mann’s goals for education. #</a:t>
            </a:r>
            <a:r>
              <a:rPr lang="en-US" altLang="en-US" dirty="0" smtClean="0"/>
              <a:t>22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goal of the Lewis and Clark Expedition? #6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money for schools and teachers through taxes</a:t>
            </a:r>
          </a:p>
          <a:p>
            <a:pPr eaLnBrk="1" hangingPunct="1"/>
            <a:r>
              <a:rPr lang="en-US" altLang="en-US" dirty="0" smtClean="0"/>
              <a:t>Tighter standards for public education</a:t>
            </a:r>
          </a:p>
          <a:p>
            <a:pPr eaLnBrk="1" hangingPunct="1"/>
            <a:r>
              <a:rPr lang="en-US" altLang="en-US" dirty="0" smtClean="0"/>
              <a:t>State systems of education with better educated teachers</a:t>
            </a:r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reasons South Carolina was in favor of nullification. #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50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They were afraid the federal government was working towards abolishing slavery</a:t>
            </a:r>
          </a:p>
          <a:p>
            <a:pPr eaLnBrk="1" hangingPunct="1"/>
            <a:r>
              <a:rPr lang="en-US" altLang="en-US" dirty="0" smtClean="0"/>
              <a:t>The State democrats supported nullification and even secession to get what they wanted</a:t>
            </a:r>
          </a:p>
          <a:p>
            <a:pPr eaLnBrk="1" hangingPunct="1"/>
            <a:r>
              <a:rPr lang="en-US" altLang="en-US" dirty="0" smtClean="0"/>
              <a:t>The Planter Elite felt they were facing harder economic times with the higher tariffs that helped northern businesses</a:t>
            </a:r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4 - 10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one effect of the Kanagawa Treaty? #33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10 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U.S. became a bigger global economic and military force</a:t>
            </a:r>
          </a:p>
          <a:p>
            <a:pPr eaLnBrk="1" hangingPunct="1"/>
            <a:r>
              <a:rPr lang="en-US" altLang="en-US" dirty="0" smtClean="0"/>
              <a:t>Japan opened up 2 ports to the U.S.</a:t>
            </a:r>
          </a:p>
          <a:p>
            <a:pPr eaLnBrk="1" hangingPunct="1"/>
            <a:r>
              <a:rPr lang="en-US" altLang="en-US" dirty="0" smtClean="0"/>
              <a:t>Japan would open additional ports with other countries</a:t>
            </a:r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4 - 20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one goal of the democratic platform under Andrew  Jackson? #26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20 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Support Manifest Destiny</a:t>
            </a:r>
          </a:p>
          <a:p>
            <a:pPr eaLnBrk="1" hangingPunct="1"/>
            <a:r>
              <a:rPr lang="en-US" altLang="en-US" dirty="0" smtClean="0"/>
              <a:t>Small Government</a:t>
            </a:r>
          </a:p>
          <a:p>
            <a:pPr eaLnBrk="1" hangingPunct="1"/>
            <a:r>
              <a:rPr lang="en-US" altLang="en-US" dirty="0" smtClean="0"/>
              <a:t>Sustained effort to build a strong party through national conventions</a:t>
            </a:r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4 - 30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Explain 2 arguments against the Mexican War. #28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30 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was a provoked war by President Polk</a:t>
            </a:r>
          </a:p>
          <a:p>
            <a:pPr eaLnBrk="1" hangingPunct="1"/>
            <a:r>
              <a:rPr lang="en-US" altLang="en-US" dirty="0" smtClean="0"/>
              <a:t>It was just a land grab</a:t>
            </a:r>
          </a:p>
          <a:p>
            <a:pPr eaLnBrk="1" hangingPunct="1"/>
            <a:r>
              <a:rPr lang="en-US" altLang="en-US" dirty="0" smtClean="0"/>
              <a:t>It was going to expand slavery</a:t>
            </a:r>
          </a:p>
          <a:p>
            <a:pPr eaLnBrk="1" hangingPunct="1"/>
            <a:r>
              <a:rPr lang="en-US" altLang="en-US" dirty="0" smtClean="0"/>
              <a:t>Morally against war</a:t>
            </a:r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4 - 40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effects of the whaling industry. #31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10 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report back on the land, natives, animals, and plants in the new territory</a:t>
            </a:r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40 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Provided oil for the Industrial Revolution</a:t>
            </a:r>
          </a:p>
          <a:p>
            <a:pPr eaLnBrk="1" hangingPunct="1"/>
            <a:r>
              <a:rPr lang="en-US" altLang="en-US" dirty="0" smtClean="0"/>
              <a:t>Employed a large diversity of people</a:t>
            </a:r>
          </a:p>
          <a:p>
            <a:pPr eaLnBrk="1" hangingPunct="1"/>
            <a:r>
              <a:rPr lang="en-US" altLang="en-US" dirty="0" smtClean="0"/>
              <a:t>Whale oil was critical for lamps around the world</a:t>
            </a:r>
          </a:p>
          <a:p>
            <a:pPr eaLnBrk="1" hangingPunct="1"/>
            <a:r>
              <a:rPr lang="en-US" altLang="en-US" dirty="0" smtClean="0"/>
              <a:t>Whale bones were used in new women’s fashion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4 - 50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causes of the 49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parallel compromise. #27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50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Southern planters did not want to upset cotton trade with Britain by going to war </a:t>
            </a:r>
          </a:p>
          <a:p>
            <a:pPr eaLnBrk="1" hangingPunct="1"/>
            <a:r>
              <a:rPr lang="en-US" altLang="en-US" dirty="0" smtClean="0"/>
              <a:t>Britain did not want to interrupt the flow of cotton from the southern states by going to war</a:t>
            </a:r>
          </a:p>
          <a:p>
            <a:pPr eaLnBrk="1" hangingPunct="1"/>
            <a:r>
              <a:rPr lang="en-US" altLang="en-US" dirty="0" smtClean="0"/>
              <a:t>Polk did not want to jeopardize the anticipated war with Mexico by also going to war with Britain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5 - 10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hope of Catholics and Jews in Jefferson’s America? #33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5 – 10 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government granting broad religious freedoms so they could form their own organizations</a:t>
            </a:r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5 - 20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outcome of the Treaty of Ghent? #16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5 – 20 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Everything pretty much went back to the way things were before the war</a:t>
            </a:r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5 - 30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Explain 2 reasons the U.S. did not annex Texas directly after the Texas Revolution. #25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5 – 30 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Did not want to jeopardize the relationship with Mexico</a:t>
            </a:r>
          </a:p>
          <a:p>
            <a:pPr eaLnBrk="1" hangingPunct="1"/>
            <a:r>
              <a:rPr lang="en-US" altLang="en-US" dirty="0" smtClean="0"/>
              <a:t>Did not want to upset the balance between slave and free states</a:t>
            </a:r>
          </a:p>
          <a:p>
            <a:pPr eaLnBrk="1" hangingPunct="1"/>
            <a:r>
              <a:rPr lang="en-US" altLang="en-US" dirty="0" smtClean="0"/>
              <a:t>Presidents did not want to push on such a controversial issue</a:t>
            </a:r>
          </a:p>
        </p:txBody>
      </p:sp>
      <p:pic>
        <p:nvPicPr>
          <p:cNvPr id="5120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5 - 40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2 effects of the Treaty of Guadalupe Hidalgo? #29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1 - 20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significance of the Marbury vs. Madison Case? #</a:t>
            </a:r>
            <a:r>
              <a:rPr lang="en-US" altLang="en-US" dirty="0"/>
              <a:t>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5 – 40 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Mexico was paid $15 million dollars</a:t>
            </a:r>
          </a:p>
          <a:p>
            <a:pPr eaLnBrk="1" hangingPunct="1"/>
            <a:r>
              <a:rPr lang="en-US" altLang="en-US" dirty="0" smtClean="0"/>
              <a:t>90,000 new citizens to the United States</a:t>
            </a:r>
          </a:p>
          <a:p>
            <a:pPr eaLnBrk="1" hangingPunct="1"/>
            <a:r>
              <a:rPr lang="en-US" altLang="en-US" dirty="0" smtClean="0"/>
              <a:t>The U.S. obtained all of Texas, New Mexico, and California, as well as parts of Arizona, Colorado, Nevada, and Utah</a:t>
            </a:r>
          </a:p>
          <a:p>
            <a:pPr eaLnBrk="1" hangingPunct="1"/>
            <a:r>
              <a:rPr lang="en-US" altLang="en-US" dirty="0" smtClean="0"/>
              <a:t>Established U.S./Mexico Border at the Rio Grande</a:t>
            </a:r>
          </a:p>
        </p:txBody>
      </p:sp>
      <p:pic>
        <p:nvPicPr>
          <p:cNvPr id="5325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5 - 50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ways Hawaii was an important territory for the U.S. #32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5 – 50 </a:t>
            </a:r>
          </a:p>
        </p:txBody>
      </p:sp>
      <p:sp>
        <p:nvSpPr>
          <p:cNvPr id="552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was a great stopping point for ships heading to Asia</a:t>
            </a:r>
          </a:p>
          <a:p>
            <a:pPr eaLnBrk="1" hangingPunct="1"/>
            <a:r>
              <a:rPr lang="en-US" altLang="en-US" dirty="0" smtClean="0"/>
              <a:t>It pushed American influence into the Pacific to stop British and French expansion</a:t>
            </a:r>
          </a:p>
          <a:p>
            <a:pPr eaLnBrk="1" hangingPunct="1"/>
            <a:r>
              <a:rPr lang="en-US" altLang="en-US" dirty="0" smtClean="0"/>
              <a:t>It allowed missionaries and merchants to </a:t>
            </a:r>
            <a:r>
              <a:rPr lang="en-US" altLang="en-US" smtClean="0"/>
              <a:t>set up for new markets</a:t>
            </a:r>
            <a:endParaRPr lang="en-US" altLang="en-US" dirty="0" smtClean="0"/>
          </a:p>
        </p:txBody>
      </p:sp>
      <p:pic>
        <p:nvPicPr>
          <p:cNvPr id="5530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20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confirmed Judicial Review</a:t>
            </a:r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1 - 30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one cause of the War of 1812? #7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30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British impressment of American Sailors</a:t>
            </a:r>
          </a:p>
          <a:p>
            <a:pPr eaLnBrk="1" hangingPunct="1"/>
            <a:r>
              <a:rPr lang="en-US" altLang="en-US" dirty="0" smtClean="0"/>
              <a:t>Britain supporting the Indians against the U.S.</a:t>
            </a:r>
          </a:p>
          <a:p>
            <a:pPr eaLnBrk="1" hangingPunct="1"/>
            <a:r>
              <a:rPr lang="en-US" altLang="en-US" dirty="0" smtClean="0"/>
              <a:t>The Non-Intercourse Act of 1809 and Macon’s Bill No. 2</a:t>
            </a:r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1 - 40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two effects of the Monroe Doctrine? #11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1251</Words>
  <Application>Microsoft Office PowerPoint</Application>
  <PresentationFormat>On-screen Show (4:3)</PresentationFormat>
  <Paragraphs>229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PowerPoint Presentation</vt:lpstr>
      <vt:lpstr>PowerPoint Presentation</vt:lpstr>
      <vt:lpstr>Question 1 - 10</vt:lpstr>
      <vt:lpstr>Answer 1 – 10 </vt:lpstr>
      <vt:lpstr>Question 1 - 20</vt:lpstr>
      <vt:lpstr>Answer 1 – 20 </vt:lpstr>
      <vt:lpstr>Question 1 - 30</vt:lpstr>
      <vt:lpstr>Answer 1 – 30 </vt:lpstr>
      <vt:lpstr>Question 1 - 40</vt:lpstr>
      <vt:lpstr>Answer 1 – 40 </vt:lpstr>
      <vt:lpstr>Question 1 - 50</vt:lpstr>
      <vt:lpstr>Answer 1 – 50 </vt:lpstr>
      <vt:lpstr>Question 2 - 10</vt:lpstr>
      <vt:lpstr>Answer 2 – 10 </vt:lpstr>
      <vt:lpstr>Question 2 - 20</vt:lpstr>
      <vt:lpstr>Answer 2 – 20 </vt:lpstr>
      <vt:lpstr>Question 2 - 30</vt:lpstr>
      <vt:lpstr>Answer 2 – 30 </vt:lpstr>
      <vt:lpstr>Question 2 - 40</vt:lpstr>
      <vt:lpstr>Answer 2 – 40 </vt:lpstr>
      <vt:lpstr>Question 2 - 50</vt:lpstr>
      <vt:lpstr>Answer 2 – 50 </vt:lpstr>
      <vt:lpstr>Question 3 - 10</vt:lpstr>
      <vt:lpstr>Answer 3 – 10 </vt:lpstr>
      <vt:lpstr>Question 3 - 20</vt:lpstr>
      <vt:lpstr>Answer 3 – 20 </vt:lpstr>
      <vt:lpstr>Question 3 - 30</vt:lpstr>
      <vt:lpstr>Answer 3 – 30 </vt:lpstr>
      <vt:lpstr>Question 3 - 40</vt:lpstr>
      <vt:lpstr>Answer 3 – 40 </vt:lpstr>
      <vt:lpstr>Question 3 - 50</vt:lpstr>
      <vt:lpstr>Answer 3 – 50 </vt:lpstr>
      <vt:lpstr>Question 4 - 10</vt:lpstr>
      <vt:lpstr>Answer 4 – 10 </vt:lpstr>
      <vt:lpstr>Question 4 - 20</vt:lpstr>
      <vt:lpstr>Answer 4 – 20 </vt:lpstr>
      <vt:lpstr>Question 4 - 30</vt:lpstr>
      <vt:lpstr>Answer 4 – 30 </vt:lpstr>
      <vt:lpstr>Question 4 - 40</vt:lpstr>
      <vt:lpstr>Answer 4 – 40 </vt:lpstr>
      <vt:lpstr>Question 4 - 50</vt:lpstr>
      <vt:lpstr>Answer 4 – 50 </vt:lpstr>
      <vt:lpstr>Question 5 - 10</vt:lpstr>
      <vt:lpstr>Answer 5 – 10 </vt:lpstr>
      <vt:lpstr>Question 5 - 20</vt:lpstr>
      <vt:lpstr>Answer 5 – 20 </vt:lpstr>
      <vt:lpstr>Question 5 - 30</vt:lpstr>
      <vt:lpstr>Answer 5 – 30 </vt:lpstr>
      <vt:lpstr>Question 5 - 40</vt:lpstr>
      <vt:lpstr>Answer 5 – 40 </vt:lpstr>
      <vt:lpstr>Question 5 - 50</vt:lpstr>
      <vt:lpstr>Answer 5 – 50 </vt:lpstr>
    </vt:vector>
  </TitlesOfParts>
  <Company>Educational Technology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Bellwood, Aaron T.</cp:lastModifiedBy>
  <cp:revision>36</cp:revision>
  <dcterms:created xsi:type="dcterms:W3CDTF">2009-08-08T13:06:01Z</dcterms:created>
  <dcterms:modified xsi:type="dcterms:W3CDTF">2016-10-19T15:43:45Z</dcterms:modified>
  <cp:category>Jeopardy Template</cp:category>
</cp:coreProperties>
</file>