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" name="Shape 2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3" name="Shape 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" name="Shape 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anoramic Picture with Caption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04" name="Shape 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928628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05" name="Shape 1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592962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/>
          <p:nvPr/>
        </p:nvSpPr>
        <p:spPr>
          <a:xfrm>
            <a:off x="0" y="456798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10585827" y="456798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x="680322" y="4711616"/>
            <a:ext cx="9613858" cy="453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9" name="Shape 109"/>
          <p:cNvSpPr/>
          <p:nvPr>
            <p:ph idx="2" type="pic"/>
          </p:nvPr>
        </p:nvSpPr>
        <p:spPr>
          <a:xfrm>
            <a:off x="680322" y="609597"/>
            <a:ext cx="9613858" cy="3589574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0318" y="5169582"/>
            <a:ext cx="9613861" cy="6229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10729454" y="4711308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aption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15" name="Shape 1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928628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16" name="Shape 1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592962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0" y="456798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10585827" y="456798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x="680322" y="609597"/>
            <a:ext cx="9613858" cy="35927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0322" y="4711614"/>
            <a:ext cx="9613858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10729454" y="4711614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with Caption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25" name="Shape 1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928628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26" name="Shape 1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592962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/>
          <p:nvPr/>
        </p:nvSpPr>
        <p:spPr>
          <a:xfrm>
            <a:off x="0" y="456798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10585827" y="456798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>
            <p:ph type="title"/>
          </p:nvPr>
        </p:nvSpPr>
        <p:spPr>
          <a:xfrm>
            <a:off x="1127855" y="609597"/>
            <a:ext cx="8718877" cy="3036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1402287" y="3653378"/>
            <a:ext cx="8156579" cy="54896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2" type="body"/>
          </p:nvPr>
        </p:nvSpPr>
        <p:spPr>
          <a:xfrm>
            <a:off x="680322" y="4711614"/>
            <a:ext cx="9613858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10729454" y="4709925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135" name="Shape 135"/>
          <p:cNvSpPr txBox="1"/>
          <p:nvPr/>
        </p:nvSpPr>
        <p:spPr>
          <a:xfrm>
            <a:off x="583572" y="74811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en-US" sz="7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9662809" y="30335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en-US" sz="7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ame Card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38" name="Shape 1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928628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39" name="Shape 1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592962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/>
          <p:nvPr/>
        </p:nvSpPr>
        <p:spPr>
          <a:xfrm>
            <a:off x="0" y="456798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10585827" y="456798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x="680318" y="4711614"/>
            <a:ext cx="9613861" cy="58853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0320" y="5300148"/>
            <a:ext cx="9613861" cy="5022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10729454" y="4709925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Column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48" name="Shape 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9" name="Shape 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 txBox="1"/>
          <p:nvPr>
            <p:ph type="title"/>
          </p:nvPr>
        </p:nvSpPr>
        <p:spPr>
          <a:xfrm>
            <a:off x="669222" y="753227"/>
            <a:ext cx="9624959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60945" y="2336873"/>
            <a:ext cx="307003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4" name="Shape 154"/>
          <p:cNvSpPr txBox="1"/>
          <p:nvPr>
            <p:ph idx="2" type="body"/>
          </p:nvPr>
        </p:nvSpPr>
        <p:spPr>
          <a:xfrm>
            <a:off x="680322" y="3022673"/>
            <a:ext cx="3049702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3" type="body"/>
          </p:nvPr>
        </p:nvSpPr>
        <p:spPr>
          <a:xfrm>
            <a:off x="3956025" y="233687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4" type="body"/>
          </p:nvPr>
        </p:nvSpPr>
        <p:spPr>
          <a:xfrm>
            <a:off x="3945469" y="3022673"/>
            <a:ext cx="306324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7" name="Shape 157"/>
          <p:cNvSpPr txBox="1"/>
          <p:nvPr>
            <p:ph idx="5" type="body"/>
          </p:nvPr>
        </p:nvSpPr>
        <p:spPr>
          <a:xfrm>
            <a:off x="7224156" y="2336873"/>
            <a:ext cx="307002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8" name="Shape 158"/>
          <p:cNvSpPr txBox="1"/>
          <p:nvPr>
            <p:ph idx="6" type="body"/>
          </p:nvPr>
        </p:nvSpPr>
        <p:spPr>
          <a:xfrm>
            <a:off x="7224156" y="3022673"/>
            <a:ext cx="3070024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9" name="Shape 159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0" name="Shape 160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Picture Column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63" name="Shape 1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64" name="Shape 1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 txBox="1"/>
          <p:nvPr>
            <p:ph type="title"/>
          </p:nvPr>
        </p:nvSpPr>
        <p:spPr>
          <a:xfrm>
            <a:off x="680322" y="753227"/>
            <a:ext cx="9613859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0318" y="4297503"/>
            <a:ext cx="304970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9" name="Shape 169"/>
          <p:cNvSpPr/>
          <p:nvPr>
            <p:ph idx="2" type="pic"/>
          </p:nvPr>
        </p:nvSpPr>
        <p:spPr>
          <a:xfrm>
            <a:off x="680318" y="2336873"/>
            <a:ext cx="3049704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799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0" name="Shape 170"/>
          <p:cNvSpPr txBox="1"/>
          <p:nvPr>
            <p:ph idx="3" type="body"/>
          </p:nvPr>
        </p:nvSpPr>
        <p:spPr>
          <a:xfrm>
            <a:off x="680318" y="4873764"/>
            <a:ext cx="3049704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1" name="Shape 171"/>
          <p:cNvSpPr txBox="1"/>
          <p:nvPr>
            <p:ph idx="4" type="body"/>
          </p:nvPr>
        </p:nvSpPr>
        <p:spPr>
          <a:xfrm>
            <a:off x="3945471" y="429750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2" name="Shape 172"/>
          <p:cNvSpPr/>
          <p:nvPr>
            <p:ph idx="5" type="pic"/>
          </p:nvPr>
        </p:nvSpPr>
        <p:spPr>
          <a:xfrm>
            <a:off x="3945469" y="2336873"/>
            <a:ext cx="3063240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799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3" name="Shape 173"/>
          <p:cNvSpPr txBox="1"/>
          <p:nvPr>
            <p:ph idx="6" type="body"/>
          </p:nvPr>
        </p:nvSpPr>
        <p:spPr>
          <a:xfrm>
            <a:off x="3944117" y="4873764"/>
            <a:ext cx="3067296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4" name="Shape 174"/>
          <p:cNvSpPr txBox="1"/>
          <p:nvPr>
            <p:ph idx="7" type="body"/>
          </p:nvPr>
        </p:nvSpPr>
        <p:spPr>
          <a:xfrm>
            <a:off x="7230678" y="4297503"/>
            <a:ext cx="30635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5" name="Shape 175"/>
          <p:cNvSpPr/>
          <p:nvPr>
            <p:ph idx="8" type="pic"/>
          </p:nvPr>
        </p:nvSpPr>
        <p:spPr>
          <a:xfrm>
            <a:off x="7230677" y="2336873"/>
            <a:ext cx="30635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799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6" name="Shape 176"/>
          <p:cNvSpPr txBox="1"/>
          <p:nvPr>
            <p:ph idx="9" type="body"/>
          </p:nvPr>
        </p:nvSpPr>
        <p:spPr>
          <a:xfrm>
            <a:off x="7230553" y="4873762"/>
            <a:ext cx="3067563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7" name="Shape 177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8" name="Shape 178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9" name="Shape 179"/>
          <p:cNvSpPr txBox="1"/>
          <p:nvPr>
            <p:ph idx="12" type="sldNum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81" name="Shape 1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82" name="Shape 1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 txBox="1"/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 rot="5400000">
            <a:off x="3687593" y="-670399"/>
            <a:ext cx="3599316" cy="9613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7" name="Shape 187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8" name="Shape 188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 rot="5400000">
            <a:off x="8116207" y="1869394"/>
            <a:ext cx="5106987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/>
        </p:nvSpPr>
        <p:spPr>
          <a:xfrm rot="5400000">
            <a:off x="9868201" y="5372402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 txBox="1"/>
          <p:nvPr>
            <p:ph type="title"/>
          </p:nvPr>
        </p:nvSpPr>
        <p:spPr>
          <a:xfrm rot="5400000">
            <a:off x="8489251" y="2249575"/>
            <a:ext cx="4353759" cy="1073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 rot="5400000">
            <a:off x="2452029" y="-1162110"/>
            <a:ext cx="5326588" cy="88700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5" name="Shape 195"/>
          <p:cNvSpPr txBox="1"/>
          <p:nvPr>
            <p:ph idx="10" type="dt"/>
          </p:nvPr>
        </p:nvSpPr>
        <p:spPr>
          <a:xfrm>
            <a:off x="6807125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6" name="Shape 196"/>
          <p:cNvSpPr txBox="1"/>
          <p:nvPr>
            <p:ph idx="11" type="ftr"/>
          </p:nvPr>
        </p:nvSpPr>
        <p:spPr>
          <a:xfrm>
            <a:off x="680320" y="5936187"/>
            <a:ext cx="6126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10097550" y="5398632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23" name="Shape 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42851"/>
            <a:ext cx="8968083" cy="27594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24" name="Shape 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11715" y="4243844"/>
            <a:ext cx="3077108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/>
          <p:nvPr/>
        </p:nvSpPr>
        <p:spPr>
          <a:xfrm>
            <a:off x="0" y="2590077"/>
            <a:ext cx="896808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9111714" y="2590077"/>
            <a:ext cx="3077108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ctrTitle"/>
          </p:nvPr>
        </p:nvSpPr>
        <p:spPr>
          <a:xfrm>
            <a:off x="680322" y="2733708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5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0322" y="4394039"/>
            <a:ext cx="8144134" cy="11176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9255346" y="2750336"/>
            <a:ext cx="1171887" cy="13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33" name="Shape 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34" name="Shape 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0320" y="2336873"/>
            <a:ext cx="4698357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594123" y="2336873"/>
            <a:ext cx="47000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44" name="Shape 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086907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45" name="Shape 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4" y="408790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Shape 46"/>
          <p:cNvSpPr/>
          <p:nvPr/>
        </p:nvSpPr>
        <p:spPr>
          <a:xfrm>
            <a:off x="-1" y="2726266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10585825" y="2726266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680322" y="2869894"/>
            <a:ext cx="9613859" cy="1090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0322" y="4232171"/>
            <a:ext cx="9613859" cy="17040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10729454" y="2869894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54" name="Shape 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55" name="Shape 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680318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906350" y="2336873"/>
            <a:ext cx="4472327" cy="69313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680322" y="3030008"/>
            <a:ext cx="4698355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3" type="body"/>
          </p:nvPr>
        </p:nvSpPr>
        <p:spPr>
          <a:xfrm>
            <a:off x="5820153" y="2336873"/>
            <a:ext cx="4474027" cy="69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4" type="body"/>
          </p:nvPr>
        </p:nvSpPr>
        <p:spPr>
          <a:xfrm>
            <a:off x="5594123" y="3030008"/>
            <a:ext cx="4700059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67" name="Shape 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68" name="Shape 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Short.png" id="76" name="Shape 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82" name="Shape 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83" name="Shape 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x="680320" y="753227"/>
            <a:ext cx="9613858" cy="10809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685846" y="2336873"/>
            <a:ext cx="5608335" cy="35993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2" type="body"/>
          </p:nvPr>
        </p:nvSpPr>
        <p:spPr>
          <a:xfrm>
            <a:off x="680322" y="2336872"/>
            <a:ext cx="3790077" cy="35993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93" name="Shape 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94" name="Shape 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type="title"/>
          </p:nvPr>
        </p:nvSpPr>
        <p:spPr>
          <a:xfrm>
            <a:off x="680322" y="753227"/>
            <a:ext cx="9613856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8" name="Shape 98"/>
          <p:cNvSpPr/>
          <p:nvPr>
            <p:ph idx="2" type="pic"/>
          </p:nvPr>
        </p:nvSpPr>
        <p:spPr>
          <a:xfrm>
            <a:off x="4868332" y="2336874"/>
            <a:ext cx="5425848" cy="3599312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0322" y="2336873"/>
            <a:ext cx="3876255" cy="35993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ashOverlay-FullResolve.png" id="6" name="Shape 6"/>
          <p:cNvPicPr preferRelativeResize="0"/>
          <p:nvPr/>
        </p:nvPicPr>
        <p:blipFill rotWithShape="1">
          <a:blip r:embed="rId1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/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app.discoveryeducation.com/techbook2:concept/view/guidConceptId/7897CB27-DAB6-40E7-ADFD-462246ADA91C/guidUnitId/629EF8D5-9668-403D-B4BE-3A46A62DA651#/tab=explore-tab&amp;page=7&amp;subTab=explore-main-tab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app.discoveryeducation.com/techbook2:concept/view/guidConceptId/7897CB27-DAB6-40E7-ADFD-462246ADA91C/guidUnitId/629EF8D5-9668-403D-B4BE-3A46A62DA651#/tab=explore-tab&amp;page=9&amp;subTab=explore-main-tab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app.discoveryeducation.com/techbook2:concept/view/guidConceptId/7897CB27-DAB6-40E7-ADFD-462246ADA91C/guidUnitId/629EF8D5-9668-403D-B4BE-3A46A62DA651#/tab=explore-tab&amp;page=8&amp;subTab=explore-main-tab" TargetMode="External"/><Relationship Id="rId4" Type="http://schemas.openxmlformats.org/officeDocument/2006/relationships/image" Target="../media/image0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Warm up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0325" y="2336875"/>
            <a:ext cx="106182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rPr b="1" lang="en-US" u="sng"/>
              <a:t>Directions:</a:t>
            </a:r>
            <a:r>
              <a:rPr lang="en-US"/>
              <a:t> On a whiteboard explain,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If a country says they are staying neutral in a war, what does that mean? </a:t>
            </a:r>
            <a:r>
              <a:rPr lang="en-US"/>
              <a:t>Give an example if possible. 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/>
              <a:t>Video Clip: </a:t>
            </a:r>
            <a:r>
              <a:rPr lang="en-US" sz="1200" u="sng">
                <a:solidFill>
                  <a:schemeClr val="hlink"/>
                </a:solidFill>
                <a:hlinkClick r:id="rId3"/>
              </a:rPr>
              <a:t>https://app.discoveryeducation.com/techbook2:concept/view/guidConceptId/7897CB27-DAB6-40E7-ADFD-462246ADA91C/guidUnitId/629EF8D5-9668-403D-B4BE-3A46A62DA651#/tab=explore-tab&amp;page=7&amp;subTab=explore-main-tab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ctrTitle"/>
          </p:nvPr>
        </p:nvSpPr>
        <p:spPr>
          <a:xfrm>
            <a:off x="680322" y="2733708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en-US" sz="5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United States enters the War</a:t>
            </a:r>
          </a:p>
        </p:txBody>
      </p:sp>
      <p:sp>
        <p:nvSpPr>
          <p:cNvPr id="209" name="Shape 209"/>
          <p:cNvSpPr txBox="1"/>
          <p:nvPr>
            <p:ph idx="1" type="subTitle"/>
          </p:nvPr>
        </p:nvSpPr>
        <p:spPr>
          <a:xfrm>
            <a:off x="268850" y="4462625"/>
            <a:ext cx="10292400" cy="11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>
                <a:solidFill>
                  <a:srgbClr val="FFFFFF"/>
                </a:solidFill>
              </a:rPr>
              <a:t>LEQ: </a:t>
            </a: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led to the United States’ involvement in World War II?</a:t>
            </a: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680320" y="739347"/>
            <a:ext cx="9613861" cy="109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America stays </a:t>
            </a:r>
            <a:r>
              <a:rPr lang="en-US"/>
              <a:t>N</a:t>
            </a:r>
            <a:r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eutral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0" y="1986092"/>
            <a:ext cx="7145768" cy="4871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After World War I, the United States returned to isolationism to stay out of Europe’s problems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None/>
            </a:pPr>
            <a:r>
              <a:t/>
            </a:r>
            <a:endParaRPr b="0" i="0" sz="222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Because of the Great Depression, the United States was unable to get involved in world affairs</a:t>
            </a:r>
            <a:r>
              <a:rPr lang="en-US" sz="2220"/>
              <a:t> (no $$)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None/>
            </a:pPr>
            <a:r>
              <a:t/>
            </a:r>
            <a:endParaRPr b="0" i="0" sz="222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Congress passed a series of neutrality acts in hopes of avoiding being dragged into the war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None/>
            </a:pPr>
            <a:r>
              <a:t/>
            </a:r>
            <a:endParaRPr b="0" i="0" sz="222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909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</a:t>
            </a:r>
            <a:r>
              <a:rPr lang="en-US" sz="2220"/>
              <a:t>Neutrality A</a:t>
            </a:r>
            <a:r>
              <a:rPr b="0" i="0" lang="en-US" sz="222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ct stopped the sale of weapons to countries at war, loans to nations at war, and Americans traveling on the ships of nations at war</a:t>
            </a:r>
          </a:p>
        </p:txBody>
      </p:sp>
      <p:pic>
        <p:nvPicPr>
          <p:cNvPr id="216" name="Shape 21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45768" y="1986092"/>
            <a:ext cx="5046231" cy="4871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U.S. Becomes less Neutral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0" y="1957100"/>
            <a:ext cx="6494099" cy="44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As Japan and Germany started invading other countries, Roosevelt wanted to do more to help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U.S. began a program called Cash-and-Carry where countries could pay cash and transport U.S. goods themselves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Next the U.S. began a program called Lend-Lease in which the U.S. would loan war goods to countries who were vital to U.S. Defense</a:t>
            </a:r>
          </a:p>
          <a:p>
            <a:pPr indent="-13335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Cash-and-Carry and Lend-Lease were designed to help the Allied countries without actually getting into the war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23" name="Shape 22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94078" y="1969983"/>
            <a:ext cx="5697921" cy="4202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U.S. – Japanese Tensions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0" y="1957100"/>
            <a:ext cx="8248809" cy="4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Despite Japan invading China, the U.S. continued to trade with them, including oil that Japan desperately needed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When Japan continued to invade southern Asia, the U.S. stopped trade  unless Japan withdrew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Japan refused and invaded oil fields so they would have their own oil supply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To keep the U.S. out of the war Japan began planning a surprise attack to destroy the U.S. navy in the Pacific</a:t>
            </a:r>
          </a:p>
        </p:txBody>
      </p:sp>
      <p:pic>
        <p:nvPicPr>
          <p:cNvPr id="230" name="Shape 230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48809" y="1957099"/>
            <a:ext cx="3943190" cy="49187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680320" y="753227"/>
            <a:ext cx="9613800" cy="1080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The Days leading up to Pearl Harbor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0320" y="2336873"/>
            <a:ext cx="4698300" cy="359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https://app.discoveryeducation.com/techbook2:concept/view/guidConceptId/7897CB27-DAB6-40E7-ADFD-462246ADA91C/guidUnitId/629EF8D5-9668-403D-B4BE-3A46A62DA651#/tab=explore-tab&amp;page=9&amp;subTab=explore-main-tab</a:t>
            </a:r>
          </a:p>
        </p:txBody>
      </p:sp>
      <p:sp>
        <p:nvSpPr>
          <p:cNvPr id="237" name="Shape 237"/>
          <p:cNvSpPr txBox="1"/>
          <p:nvPr>
            <p:ph idx="2" type="body"/>
          </p:nvPr>
        </p:nvSpPr>
        <p:spPr>
          <a:xfrm>
            <a:off x="5594123" y="2336873"/>
            <a:ext cx="4700099" cy="359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Japan attacks Pearl Harbor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0" y="1986093"/>
            <a:ext cx="5884942" cy="4871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Japanese leaders believed an attack on Pearl Harbor would knock out the U.S. for a short time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attack destroyed ships and aircraft and killed over 2,000 men</a:t>
            </a:r>
          </a:p>
          <a:p>
            <a:pPr indent="-152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900" u="sng">
                <a:solidFill>
                  <a:schemeClr val="hlink"/>
                </a:solidFill>
                <a:hlinkClick r:id="rId3"/>
              </a:rPr>
              <a:t>https://app.discoveryeducation.com/techbook2:concept/view/guidConceptId/7897CB27-DAB6-40E7-ADFD-462246ADA91C/guidUnitId/629EF8D5-9668-403D-B4BE-3A46A62DA651#/tab=explore-tab&amp;page=8&amp;subTab=explore-main-tab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However, they did not destroy the repair yards, refueling stations, or aircraft carriers</a:t>
            </a:r>
            <a:r>
              <a:rPr lang="en-US"/>
              <a:t>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Roosevelt asked for and received a declaration of war on Japan the next day</a:t>
            </a:r>
          </a:p>
        </p:txBody>
      </p:sp>
      <p:pic>
        <p:nvPicPr>
          <p:cNvPr id="244" name="Shape 244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84942" y="1986093"/>
            <a:ext cx="6307057" cy="42339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Summary</a:t>
            </a:r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80325" y="2336875"/>
            <a:ext cx="112470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Do you think the United States did the right thing in trying to stay out of the war? Give </a:t>
            </a:r>
            <a:r>
              <a:rPr lang="en-US"/>
              <a:t>two</a:t>
            </a:r>
            <a:r>
              <a:rPr b="0" i="0" lang="en-US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reasons, f</a:t>
            </a:r>
            <a:r>
              <a:rPr lang="en-US"/>
              <a:t>rom your notes,</a:t>
            </a:r>
            <a:r>
              <a:rPr b="0" i="0" lang="en-US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to </a:t>
            </a:r>
            <a:r>
              <a:rPr lang="en-US"/>
              <a:t>support</a:t>
            </a:r>
            <a:r>
              <a:rPr b="0" i="0" lang="en-US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your answer.</a:t>
            </a:r>
          </a:p>
        </p:txBody>
      </p:sp>
      <p:pic>
        <p:nvPicPr>
          <p:cNvPr id="251" name="Shape 2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3600" y="3840476"/>
            <a:ext cx="3893599" cy="270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rlin">
  <a:themeElements>
    <a:clrScheme name="Berlin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