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4" r:id="rId1"/>
  </p:sldMasterIdLst>
  <p:handoutMasterIdLst>
    <p:handoutMasterId r:id="rId10"/>
  </p:handoutMasterIdLst>
  <p:sldIdLst>
    <p:sldId id="256" r:id="rId2"/>
    <p:sldId id="257" r:id="rId3"/>
    <p:sldId id="258" r:id="rId4"/>
    <p:sldId id="259" r:id="rId5"/>
    <p:sldId id="260" r:id="rId6"/>
    <p:sldId id="261" r:id="rId7"/>
    <p:sldId id="262" r:id="rId8"/>
    <p:sldId id="263" r:id="rId9"/>
  </p:sldIdLst>
  <p:sldSz cx="12192000" cy="6858000"/>
  <p:notesSz cx="9144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Objects="1">
      <p:cViewPr varScale="1">
        <p:scale>
          <a:sx n="70" d="100"/>
          <a:sy n="70" d="100"/>
        </p:scale>
        <p:origin x="714" y="72"/>
      </p:cViewPr>
      <p:guideLst/>
    </p:cSldViewPr>
  </p:slideViewPr>
  <p:notesTextViewPr>
    <p:cViewPr>
      <p:scale>
        <a:sx n="3" d="2"/>
        <a:sy n="3" d="2"/>
      </p:scale>
      <p:origin x="0" y="0"/>
    </p:cViewPr>
  </p:notesTextViewPr>
  <p:notesViewPr>
    <p:cSldViewPr snapToObjects="1">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4091"/>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5179484" y="0"/>
            <a:ext cx="3962400" cy="344091"/>
          </a:xfrm>
          <a:prstGeom prst="rect">
            <a:avLst/>
          </a:prstGeom>
        </p:spPr>
        <p:txBody>
          <a:bodyPr vert="horz" lIns="91440" tIns="45720" rIns="91440" bIns="45720" rtlCol="0"/>
          <a:lstStyle>
            <a:lvl1pPr algn="r">
              <a:defRPr sz="1200"/>
            </a:lvl1pPr>
          </a:lstStyle>
          <a:p>
            <a:fld id="{678031A3-6419-4609-8B55-A784C706C4F3}" type="datetimeFigureOut">
              <a:rPr lang="en-US" smtClean="0"/>
              <a:t>4/18/2016</a:t>
            </a:fld>
            <a:endParaRPr lang="en-US"/>
          </a:p>
        </p:txBody>
      </p:sp>
      <p:sp>
        <p:nvSpPr>
          <p:cNvPr id="4" name="Footer Placeholder 3"/>
          <p:cNvSpPr>
            <a:spLocks noGrp="1"/>
          </p:cNvSpPr>
          <p:nvPr>
            <p:ph type="ftr" sz="quarter" idx="2"/>
          </p:nvPr>
        </p:nvSpPr>
        <p:spPr>
          <a:xfrm>
            <a:off x="0" y="6513910"/>
            <a:ext cx="3962400" cy="34409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5179484" y="6513910"/>
            <a:ext cx="3962400" cy="344090"/>
          </a:xfrm>
          <a:prstGeom prst="rect">
            <a:avLst/>
          </a:prstGeom>
        </p:spPr>
        <p:txBody>
          <a:bodyPr vert="horz" lIns="91440" tIns="45720" rIns="91440" bIns="45720" rtlCol="0" anchor="b"/>
          <a:lstStyle>
            <a:lvl1pPr algn="r">
              <a:defRPr sz="1200"/>
            </a:lvl1pPr>
          </a:lstStyle>
          <a:p>
            <a:fld id="{347AA169-69B7-4214-9228-E593AAFF6A43}" type="slidenum">
              <a:rPr lang="en-US" smtClean="0"/>
              <a:t>‹#›</a:t>
            </a:fld>
            <a:endParaRPr lang="en-US"/>
          </a:p>
        </p:txBody>
      </p:sp>
    </p:spTree>
    <p:extLst>
      <p:ext uri="{BB962C8B-B14F-4D97-AF65-F5344CB8AC3E}">
        <p14:creationId xmlns:p14="http://schemas.microsoft.com/office/powerpoint/2010/main" val="1531851855"/>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16" name="Rectangle 15"/>
          <p:cNvSpPr/>
          <p:nvPr/>
        </p:nvSpPr>
        <p:spPr>
          <a:xfrm>
            <a:off x="0" y="0"/>
            <a:ext cx="12192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5250180" y="1267730"/>
            <a:ext cx="1691640" cy="645295"/>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561708" y="2091263"/>
            <a:ext cx="9068586" cy="2590800"/>
          </a:xfrm>
        </p:spPr>
        <p:txBody>
          <a:bodyPr tIns="45720" bIns="45720" anchor="ctr">
            <a:noAutofit/>
          </a:bodyPr>
          <a:lstStyle>
            <a:lvl1pPr algn="ctr">
              <a:lnSpc>
                <a:spcPct val="83000"/>
              </a:lnSpc>
              <a:defRPr lang="en-US" sz="7200" b="0" kern="1200" cap="all" spc="-100" baseline="0" dirty="0">
                <a:solidFill>
                  <a:schemeClr val="tx1">
                    <a:lumMod val="85000"/>
                    <a:lumOff val="15000"/>
                  </a:schemeClr>
                </a:solidFill>
                <a:effectLst/>
                <a:latin typeface="+mj-lt"/>
                <a:ea typeface="+mn-ea"/>
                <a:cs typeface="+mn-cs"/>
              </a:defRPr>
            </a:lvl1pPr>
          </a:lstStyle>
          <a:p>
            <a:r>
              <a:rPr lang="en-US" smtClean="0"/>
              <a:t>Click to edit Master title style</a:t>
            </a:r>
            <a:endParaRPr lang="en-US" dirty="0"/>
          </a:p>
        </p:txBody>
      </p:sp>
      <p:sp>
        <p:nvSpPr>
          <p:cNvPr id="3" name="Subtitle 2"/>
          <p:cNvSpPr>
            <a:spLocks noGrp="1"/>
          </p:cNvSpPr>
          <p:nvPr>
            <p:ph type="subTitle" idx="1"/>
          </p:nvPr>
        </p:nvSpPr>
        <p:spPr>
          <a:xfrm>
            <a:off x="1562100" y="4682062"/>
            <a:ext cx="9070848" cy="457201"/>
          </a:xfrm>
        </p:spPr>
        <p:txBody>
          <a:bodyPr>
            <a:normAutofit/>
          </a:bodyPr>
          <a:lstStyle>
            <a:lvl1pPr marL="0" indent="0" algn="ctr">
              <a:spcBef>
                <a:spcPts val="0"/>
              </a:spcBef>
              <a:buNone/>
              <a:defRPr sz="1600" spc="80" baseline="0">
                <a:solidFill>
                  <a:schemeClr val="tx1"/>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20" name="Date Placeholder 19"/>
          <p:cNvSpPr>
            <a:spLocks noGrp="1"/>
          </p:cNvSpPr>
          <p:nvPr>
            <p:ph type="dt" sz="half" idx="10"/>
          </p:nvPr>
        </p:nvSpPr>
        <p:spPr>
          <a:xfrm>
            <a:off x="5318760" y="1341255"/>
            <a:ext cx="1554480" cy="527213"/>
          </a:xfrm>
        </p:spPr>
        <p:txBody>
          <a:bodyPr/>
          <a:lstStyle>
            <a:lvl1pPr algn="ctr">
              <a:defRPr sz="1300" spc="0" baseline="0">
                <a:solidFill>
                  <a:schemeClr val="tx1"/>
                </a:solidFill>
                <a:latin typeface="+mn-lt"/>
              </a:defRPr>
            </a:lvl1pPr>
          </a:lstStyle>
          <a:p>
            <a:fld id="{BB02557A-7053-4340-A874-8AB926A8EDA1}" type="datetimeFigureOut">
              <a:rPr lang="en-US" smtClean="0"/>
              <a:t>4/18/2016</a:t>
            </a:fld>
            <a:endParaRPr lang="en-US" dirty="0"/>
          </a:p>
        </p:txBody>
      </p:sp>
      <p:sp>
        <p:nvSpPr>
          <p:cNvPr id="21" name="Footer Placeholder 20"/>
          <p:cNvSpPr>
            <a:spLocks noGrp="1"/>
          </p:cNvSpPr>
          <p:nvPr>
            <p:ph type="ftr" sz="quarter" idx="11"/>
          </p:nvPr>
        </p:nvSpPr>
        <p:spPr>
          <a:xfrm>
            <a:off x="1453896" y="5211060"/>
            <a:ext cx="5905500" cy="228600"/>
          </a:xfrm>
        </p:spPr>
        <p:txBody>
          <a:bodyPr/>
          <a:lstStyle>
            <a:lvl1pPr algn="l">
              <a:defRPr>
                <a:solidFill>
                  <a:schemeClr val="tx1">
                    <a:lumMod val="75000"/>
                    <a:lumOff val="25000"/>
                  </a:schemeClr>
                </a:solidFill>
              </a:defRPr>
            </a:lvl1pPr>
          </a:lstStyle>
          <a:p>
            <a:endParaRPr lang="en-US" dirty="0"/>
          </a:p>
        </p:txBody>
      </p:sp>
      <p:sp>
        <p:nvSpPr>
          <p:cNvPr id="22" name="Slide Number Placeholder 21"/>
          <p:cNvSpPr>
            <a:spLocks noGrp="1"/>
          </p:cNvSpPr>
          <p:nvPr>
            <p:ph type="sldNum" sz="quarter" idx="12"/>
          </p:nvPr>
        </p:nvSpPr>
        <p:spPr>
          <a:xfrm>
            <a:off x="8606919" y="5212080"/>
            <a:ext cx="2111881" cy="228600"/>
          </a:xfrm>
        </p:spPr>
        <p:txBody>
          <a:bodyPr/>
          <a:lstStyle>
            <a:lvl1pPr>
              <a:defRPr>
                <a:solidFill>
                  <a:schemeClr val="tx1">
                    <a:lumMod val="75000"/>
                    <a:lumOff val="25000"/>
                  </a:schemeClr>
                </a:solidFill>
              </a:defRPr>
            </a:lvl1pPr>
          </a:lstStyle>
          <a:p>
            <a:fld id="{FAEF9944-A4F6-4C59-AEBD-678D6480B8EA}" type="slidenum">
              <a:rPr lang="en-US" smtClean="0"/>
              <a:pPr/>
              <a:t>‹#›</a:t>
            </a:fld>
            <a:endParaRPr lang="en-US"/>
          </a:p>
        </p:txBody>
      </p:sp>
    </p:spTree>
    <p:extLst>
      <p:ext uri="{BB962C8B-B14F-4D97-AF65-F5344CB8AC3E}">
        <p14:creationId xmlns:p14="http://schemas.microsoft.com/office/powerpoint/2010/main" val="283789505"/>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B02557A-7053-4340-A874-8AB926A8EDA1}" type="datetimeFigureOut">
              <a:rPr lang="en-US" smtClean="0"/>
              <a:t>4/18/2016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EF9944-A4F6-4C59-AEBD-678D6480B8EA}" type="slidenum">
              <a:rPr lang="en-US" smtClean="0"/>
              <a:t>‹#›</a:t>
            </a:fld>
            <a:endParaRPr lang="en-US"/>
          </a:p>
        </p:txBody>
      </p:sp>
    </p:spTree>
    <p:extLst>
      <p:ext uri="{BB962C8B-B14F-4D97-AF65-F5344CB8AC3E}">
        <p14:creationId xmlns:p14="http://schemas.microsoft.com/office/powerpoint/2010/main" val="16334861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B02557A-7053-4340-A874-8AB926A8EDA1}" type="datetimeFigureOut">
              <a:rPr lang="en-US" smtClean="0"/>
              <a:t>4/18/2016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EF9944-A4F6-4C59-AEBD-678D6480B8EA}" type="slidenum">
              <a:rPr lang="en-US" smtClean="0"/>
              <a:pPr/>
              <a:t>‹#›</a:t>
            </a:fld>
            <a:endParaRPr lang="en-US"/>
          </a:p>
        </p:txBody>
      </p:sp>
    </p:spTree>
    <p:extLst>
      <p:ext uri="{BB962C8B-B14F-4D97-AF65-F5344CB8AC3E}">
        <p14:creationId xmlns:p14="http://schemas.microsoft.com/office/powerpoint/2010/main" val="571368047"/>
      </p:ext>
    </p:extLst>
  </p:cSld>
  <p:clrMapOvr>
    <a:masterClrMapping/>
  </p:clrMapOvr>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B02557A-7053-4340-A874-8AB926A8EDA1}" type="datetimeFigureOut">
              <a:rPr lang="en-US" smtClean="0"/>
              <a:t>4/18/2016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AEF9944-A4F6-4C59-AEBD-678D6480B8EA}" type="slidenum">
              <a:rPr lang="en-US" smtClean="0"/>
              <a:t>‹#›</a:t>
            </a:fld>
            <a:endParaRPr lang="en-US"/>
          </a:p>
        </p:txBody>
      </p:sp>
    </p:spTree>
    <p:extLst>
      <p:ext uri="{BB962C8B-B14F-4D97-AF65-F5344CB8AC3E}">
        <p14:creationId xmlns:p14="http://schemas.microsoft.com/office/powerpoint/2010/main" val="890305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22" name="Rectangle 21"/>
          <p:cNvSpPr/>
          <p:nvPr/>
        </p:nvSpPr>
        <p:spPr>
          <a:xfrm>
            <a:off x="0" y="0"/>
            <a:ext cx="12192000" cy="6858000"/>
          </a:xfrm>
          <a:prstGeom prst="rect">
            <a:avLst/>
          </a:prstGeom>
          <a:blipFill dpi="0" rotWithShape="1">
            <a:blip r:embed="rId2">
              <a:alphaModFix amt="45000"/>
              <a:duotone>
                <a:schemeClr val="accent2">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Rectangle 22"/>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0"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5250180" y="1267730"/>
            <a:ext cx="1691640" cy="645295"/>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563623" y="2094309"/>
            <a:ext cx="9070848" cy="2587752"/>
          </a:xfrm>
        </p:spPr>
        <p:txBody>
          <a:bodyPr anchor="ctr">
            <a:noAutofit/>
          </a:bodyPr>
          <a:lstStyle>
            <a:lvl1pPr algn="ctr">
              <a:lnSpc>
                <a:spcPct val="83000"/>
              </a:lnSpc>
              <a:defRPr lang="en-US" sz="7200" kern="1200" cap="all" spc="-100" baseline="0" dirty="0">
                <a:solidFill>
                  <a:schemeClr val="tx1">
                    <a:lumMod val="85000"/>
                    <a:lumOff val="15000"/>
                  </a:schemeClr>
                </a:solidFill>
                <a:effectLst/>
                <a:latin typeface="+mj-lt"/>
                <a:ea typeface="+mn-ea"/>
                <a:cs typeface="+mn-cs"/>
              </a:defRPr>
            </a:lvl1pPr>
          </a:lstStyle>
          <a:p>
            <a:r>
              <a:rPr lang="en-US" smtClean="0"/>
              <a:t>Click to edit Master title style</a:t>
            </a:r>
            <a:endParaRPr lang="en-US" dirty="0"/>
          </a:p>
        </p:txBody>
      </p:sp>
      <p:sp>
        <p:nvSpPr>
          <p:cNvPr id="3" name="Text Placeholder 2"/>
          <p:cNvSpPr>
            <a:spLocks noGrp="1"/>
          </p:cNvSpPr>
          <p:nvPr>
            <p:ph type="body" idx="1"/>
          </p:nvPr>
        </p:nvSpPr>
        <p:spPr>
          <a:xfrm>
            <a:off x="1563624" y="4682062"/>
            <a:ext cx="9070848" cy="457200"/>
          </a:xfrm>
        </p:spPr>
        <p:txBody>
          <a:bodyPr anchor="t">
            <a:normAutofit/>
          </a:bodyPr>
          <a:lstStyle>
            <a:lvl1pPr marL="0" indent="0" algn="ctr">
              <a:buNone/>
              <a:defRPr sz="1600">
                <a:solidFill>
                  <a:schemeClr val="tx1"/>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5321808" y="1344502"/>
            <a:ext cx="1554480" cy="530352"/>
          </a:xfrm>
        </p:spPr>
        <p:txBody>
          <a:bodyPr/>
          <a:lstStyle>
            <a:lvl1pPr algn="ctr">
              <a:defRPr lang="en-US" sz="1300" kern="1200" spc="0" baseline="0">
                <a:solidFill>
                  <a:schemeClr val="tx1"/>
                </a:solidFill>
                <a:latin typeface="+mn-lt"/>
                <a:ea typeface="+mn-ea"/>
                <a:cs typeface="+mn-cs"/>
              </a:defRPr>
            </a:lvl1pPr>
          </a:lstStyle>
          <a:p>
            <a:fld id="{BB02557A-7053-4340-A874-8AB926A8EDA1}" type="datetimeFigureOut">
              <a:rPr lang="en-US" smtClean="0"/>
              <a:pPr/>
              <a:t>4/18/2016</a:t>
            </a:fld>
            <a:endParaRPr lang="en-US"/>
          </a:p>
        </p:txBody>
      </p:sp>
      <p:sp>
        <p:nvSpPr>
          <p:cNvPr id="5" name="Footer Placeholder 4"/>
          <p:cNvSpPr>
            <a:spLocks noGrp="1"/>
          </p:cNvSpPr>
          <p:nvPr>
            <p:ph type="ftr" sz="quarter" idx="11"/>
          </p:nvPr>
        </p:nvSpPr>
        <p:spPr>
          <a:xfrm>
            <a:off x="1453553" y="5211060"/>
            <a:ext cx="5907024" cy="228600"/>
          </a:xfrm>
        </p:spPr>
        <p:txBody>
          <a:bodyPr/>
          <a:lstStyle>
            <a:lvl1pPr algn="l">
              <a:defRPr/>
            </a:lvl1pPr>
          </a:lstStyle>
          <a:p>
            <a:endParaRPr lang="en-US" dirty="0"/>
          </a:p>
        </p:txBody>
      </p:sp>
      <p:sp>
        <p:nvSpPr>
          <p:cNvPr id="6" name="Slide Number Placeholder 5"/>
          <p:cNvSpPr>
            <a:spLocks noGrp="1"/>
          </p:cNvSpPr>
          <p:nvPr>
            <p:ph type="sldNum" sz="quarter" idx="12"/>
          </p:nvPr>
        </p:nvSpPr>
        <p:spPr>
          <a:xfrm>
            <a:off x="8604504" y="5211060"/>
            <a:ext cx="2112264" cy="228600"/>
          </a:xfrm>
        </p:spPr>
        <p:txBody>
          <a:bodyPr/>
          <a:lstStyle/>
          <a:p>
            <a:fld id="{FAEF9944-A4F6-4C59-AEBD-678D6480B8EA}" type="slidenum">
              <a:rPr lang="en-US" smtClean="0"/>
              <a:pPr/>
              <a:t>‹#›</a:t>
            </a:fld>
            <a:endParaRPr lang="en-US"/>
          </a:p>
        </p:txBody>
      </p:sp>
    </p:spTree>
    <p:extLst>
      <p:ext uri="{BB962C8B-B14F-4D97-AF65-F5344CB8AC3E}">
        <p14:creationId xmlns:p14="http://schemas.microsoft.com/office/powerpoint/2010/main" val="1687801924"/>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6680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7032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B02557A-7053-4340-A874-8AB926A8EDA1}" type="datetimeFigureOut">
              <a:rPr lang="en-US" smtClean="0"/>
              <a:t>4/18/2016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EF9944-A4F6-4C59-AEBD-678D6480B8EA}" type="slidenum">
              <a:rPr lang="en-US" smtClean="0"/>
              <a:t>‹#›</a:t>
            </a:fld>
            <a:endParaRPr lang="en-US"/>
          </a:p>
        </p:txBody>
      </p:sp>
    </p:spTree>
    <p:extLst>
      <p:ext uri="{BB962C8B-B14F-4D97-AF65-F5344CB8AC3E}">
        <p14:creationId xmlns:p14="http://schemas.microsoft.com/office/powerpoint/2010/main" val="7754434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69848" y="2074334"/>
            <a:ext cx="4754880" cy="640080"/>
          </a:xfrm>
        </p:spPr>
        <p:txBody>
          <a:bodyPr anchor="ctr">
            <a:normAutofit/>
          </a:bodyPr>
          <a:lstStyle>
            <a:lvl1pPr marL="0" indent="0" algn="ctr">
              <a:spcBef>
                <a:spcPts val="0"/>
              </a:spcBef>
              <a:buNone/>
              <a:defRPr sz="1900" b="0">
                <a:solidFill>
                  <a:schemeClr val="tx2"/>
                </a:solidFill>
                <a:latin typeface="+mn-lt"/>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69848" y="2755898"/>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73368" y="2074334"/>
            <a:ext cx="4754880" cy="640080"/>
          </a:xfrm>
        </p:spPr>
        <p:txBody>
          <a:bodyPr anchor="ctr">
            <a:normAutofit/>
          </a:bodyPr>
          <a:lstStyle>
            <a:lvl1pPr marL="0" indent="0" algn="ctr">
              <a:spcBef>
                <a:spcPts val="0"/>
              </a:spcBef>
              <a:buNone/>
              <a:defRPr sz="1900" b="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373368" y="2756581"/>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B02557A-7053-4340-A874-8AB926A8EDA1}" type="datetimeFigureOut">
              <a:rPr lang="en-US" smtClean="0"/>
              <a:t>4/18/2016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AEF9944-A4F6-4C59-AEBD-678D6480B8EA}" type="slidenum">
              <a:rPr lang="en-US" smtClean="0"/>
              <a:t>‹#›</a:t>
            </a:fld>
            <a:endParaRPr lang="en-US"/>
          </a:p>
        </p:txBody>
      </p:sp>
    </p:spTree>
    <p:extLst>
      <p:ext uri="{BB962C8B-B14F-4D97-AF65-F5344CB8AC3E}">
        <p14:creationId xmlns:p14="http://schemas.microsoft.com/office/powerpoint/2010/main" val="19472101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B02557A-7053-4340-A874-8AB926A8EDA1}" type="datetimeFigureOut">
              <a:rPr lang="en-US" smtClean="0"/>
              <a:t>4/18/2016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AEF9944-A4F6-4C59-AEBD-678D6480B8EA}" type="slidenum">
              <a:rPr lang="en-US" smtClean="0"/>
              <a:t>‹#›</a:t>
            </a:fld>
            <a:endParaRPr lang="en-US"/>
          </a:p>
        </p:txBody>
      </p:sp>
    </p:spTree>
    <p:extLst>
      <p:ext uri="{BB962C8B-B14F-4D97-AF65-F5344CB8AC3E}">
        <p14:creationId xmlns:p14="http://schemas.microsoft.com/office/powerpoint/2010/main" val="12571734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B02557A-7053-4340-A874-8AB926A8EDA1}" type="datetimeFigureOut">
              <a:rPr lang="en-US" smtClean="0"/>
              <a:t>4/18/2016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AEF9944-A4F6-4C59-AEBD-678D6480B8EA}" type="slidenum">
              <a:rPr lang="en-US" smtClean="0"/>
              <a:t>‹#›</a:t>
            </a:fld>
            <a:endParaRPr lang="en-US"/>
          </a:p>
        </p:txBody>
      </p:sp>
    </p:spTree>
    <p:extLst>
      <p:ext uri="{BB962C8B-B14F-4D97-AF65-F5344CB8AC3E}">
        <p14:creationId xmlns:p14="http://schemas.microsoft.com/office/powerpoint/2010/main" val="221730967"/>
      </p:ext>
    </p:extLst>
  </p:cSld>
  <p:clrMapOvr>
    <a:masterClrMapping/>
  </p:clrMapOvr>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6" name="Rectangle 15"/>
          <p:cNvSpPr/>
          <p:nvPr/>
        </p:nvSpPr>
        <p:spPr>
          <a:xfrm>
            <a:off x="245529" y="237744"/>
            <a:ext cx="8531352" cy="63825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7392"/>
            <a:ext cx="2430780" cy="1645920"/>
          </a:xfrm>
        </p:spPr>
        <p:txBody>
          <a:bodyPr anchor="b">
            <a:normAutofit/>
          </a:bodyPr>
          <a:lstStyle>
            <a:lvl1pPr algn="l" defTabSz="914400" rtl="0" eaLnBrk="1" latinLnBrk="0" hangingPunct="1">
              <a:lnSpc>
                <a:spcPct val="90000"/>
              </a:lnSpc>
              <a:spcBef>
                <a:spcPct val="0"/>
              </a:spcBef>
              <a:buNone/>
              <a:defRPr lang="en-US" sz="2800" b="0" kern="1200" cap="none" spc="0" baseline="0" dirty="0">
                <a:solidFill>
                  <a:srgbClr val="FFFFFF"/>
                </a:solidFill>
                <a:effectLst/>
                <a:latin typeface="+mj-lt"/>
                <a:ea typeface="+mn-ea"/>
                <a:cs typeface="+mn-cs"/>
              </a:defRPr>
            </a:lvl1pPr>
          </a:lstStyle>
          <a:p>
            <a:r>
              <a:rPr lang="en-US" smtClean="0"/>
              <a:t>Click to edit Master title style</a:t>
            </a:r>
            <a:endParaRPr lang="en-US" dirty="0"/>
          </a:p>
        </p:txBody>
      </p:sp>
      <p:sp>
        <p:nvSpPr>
          <p:cNvPr id="3" name="Content Placeholder 2"/>
          <p:cNvSpPr>
            <a:spLocks noGrp="1"/>
          </p:cNvSpPr>
          <p:nvPr>
            <p:ph idx="1"/>
          </p:nvPr>
        </p:nvSpPr>
        <p:spPr>
          <a:xfrm>
            <a:off x="685800" y="609600"/>
            <a:ext cx="7772400" cy="53340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296400" y="2286000"/>
            <a:ext cx="2430780" cy="3505200"/>
          </a:xfrm>
        </p:spPr>
        <p:txBody>
          <a:bodyPr>
            <a:normAutofit/>
          </a:bodyPr>
          <a:lstStyle>
            <a:lvl1pPr marL="0" indent="0">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BB02557A-7053-4340-A874-8AB926A8EDA1}" type="datetimeFigureOut">
              <a:rPr lang="en-US" smtClean="0"/>
              <a:pPr/>
              <a:t>4/18/2016</a:t>
            </a:fld>
            <a:endParaRPr lang="en-US"/>
          </a:p>
        </p:txBody>
      </p:sp>
      <p:sp>
        <p:nvSpPr>
          <p:cNvPr id="9" name="Footer Placeholder 8"/>
          <p:cNvSpPr>
            <a:spLocks noGrp="1"/>
          </p:cNvSpPr>
          <p:nvPr>
            <p:ph type="ftr" sz="quarter" idx="11"/>
          </p:nvPr>
        </p:nvSpPr>
        <p:spPr/>
        <p:txBody>
          <a:bodyPr/>
          <a:lstStyle>
            <a:lvl1pPr algn="r">
              <a:defRPr/>
            </a:lvl1pPr>
          </a:lstStyle>
          <a:p>
            <a:endParaRPr lang="en-US" dirty="0"/>
          </a:p>
        </p:txBody>
      </p:sp>
      <p:sp>
        <p:nvSpPr>
          <p:cNvPr id="11" name="Slide Number Placeholder 10"/>
          <p:cNvSpPr>
            <a:spLocks noGrp="1"/>
          </p:cNvSpPr>
          <p:nvPr>
            <p:ph type="sldNum" sz="quarter" idx="12"/>
          </p:nvPr>
        </p:nvSpPr>
        <p:spPr>
          <a:xfrm>
            <a:off x="10393677" y="6223002"/>
            <a:ext cx="1463040" cy="274320"/>
          </a:xfrm>
        </p:spPr>
        <p:txBody>
          <a:bodyPr/>
          <a:lstStyle>
            <a:lvl1pPr>
              <a:defRPr>
                <a:solidFill>
                  <a:srgbClr val="FFFFFF"/>
                </a:solidFill>
              </a:defRPr>
            </a:lvl1pPr>
          </a:lstStyle>
          <a:p>
            <a:fld id="{FAEF9944-A4F6-4C59-AEBD-678D6480B8EA}" type="slidenum">
              <a:rPr lang="en-US" smtClean="0"/>
              <a:pPr/>
              <a:t>‹#›</a:t>
            </a:fld>
            <a:endParaRPr lang="en-US"/>
          </a:p>
        </p:txBody>
      </p:sp>
      <p:sp>
        <p:nvSpPr>
          <p:cNvPr id="12" name="Rectangle 11"/>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748234824"/>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4" name="Rectangle 13"/>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3504"/>
            <a:ext cx="2432304" cy="1645920"/>
          </a:xfrm>
        </p:spPr>
        <p:txBody>
          <a:bodyPr anchor="b">
            <a:noAutofit/>
          </a:bodyPr>
          <a:lstStyle>
            <a:lvl1pPr algn="l">
              <a:defRPr sz="2800" b="0">
                <a:solidFill>
                  <a:srgbClr val="FFFFFF"/>
                </a:solidFill>
                <a:latin typeface="+mj-lt"/>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28599" y="237744"/>
            <a:ext cx="8531352"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296400" y="2286000"/>
            <a:ext cx="2432304" cy="3502152"/>
          </a:xfrm>
        </p:spPr>
        <p:txBody>
          <a:bodyPr>
            <a:normAutofit/>
          </a:bodyPr>
          <a:lstStyle>
            <a:lvl1pPr marL="0" indent="0" algn="l">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solidFill>
                  <a:srgbClr val="FFFFFF"/>
                </a:solidFill>
                <a:effectLst>
                  <a:outerShdw blurRad="12700" dist="6350" dir="2700000" algn="tl" rotWithShape="0">
                    <a:prstClr val="black">
                      <a:alpha val="40000"/>
                    </a:prstClr>
                  </a:outerShdw>
                </a:effectLst>
              </a:defRPr>
            </a:lvl1pPr>
          </a:lstStyle>
          <a:p>
            <a:fld id="{BB02557A-7053-4340-A874-8AB926A8EDA1}" type="datetimeFigureOut">
              <a:rPr lang="en-US" smtClean="0"/>
              <a:pPr/>
              <a:t>4/18/2016</a:t>
            </a:fld>
            <a:endParaRPr lang="en-US"/>
          </a:p>
        </p:txBody>
      </p:sp>
      <p:sp>
        <p:nvSpPr>
          <p:cNvPr id="6" name="Footer Placeholder 5"/>
          <p:cNvSpPr>
            <a:spLocks noGrp="1"/>
          </p:cNvSpPr>
          <p:nvPr>
            <p:ph type="ftr" sz="quarter" idx="11"/>
          </p:nvPr>
        </p:nvSpPr>
        <p:spPr/>
        <p:txBody>
          <a:bodyPr/>
          <a:lstStyle>
            <a:lvl1pPr marL="0" algn="r" defTabSz="914400" rtl="0" eaLnBrk="1" latinLnBrk="0" hangingPunct="1">
              <a:defRPr lang="en-US" sz="1000" kern="1200" dirty="0">
                <a:solidFill>
                  <a:srgbClr val="FFFFFF"/>
                </a:solidFill>
                <a:effectLst>
                  <a:outerShdw blurRad="12700" dist="6350" dir="2700000" algn="tl" rotWithShape="0">
                    <a:prstClr val="black">
                      <a:alpha val="40000"/>
                    </a:prstClr>
                  </a:outerShdw>
                </a:effectLst>
                <a:latin typeface="+mn-lt"/>
                <a:ea typeface="+mn-ea"/>
                <a:cs typeface="+mn-cs"/>
              </a:defRPr>
            </a:lvl1pPr>
          </a:lstStyle>
          <a:p>
            <a:endParaRPr lang="en-US" dirty="0"/>
          </a:p>
        </p:txBody>
      </p:sp>
      <p:sp>
        <p:nvSpPr>
          <p:cNvPr id="7" name="Slide Number Placeholder 6"/>
          <p:cNvSpPr>
            <a:spLocks noGrp="1"/>
          </p:cNvSpPr>
          <p:nvPr>
            <p:ph type="sldNum" sz="quarter" idx="12"/>
          </p:nvPr>
        </p:nvSpPr>
        <p:spPr>
          <a:xfrm>
            <a:off x="10396728" y="6227064"/>
            <a:ext cx="1463040" cy="274320"/>
          </a:xfrm>
        </p:spPr>
        <p:txBody>
          <a:bodyPr/>
          <a:lstStyle>
            <a:lvl1pPr>
              <a:defRPr>
                <a:solidFill>
                  <a:srgbClr val="FFFFFF"/>
                </a:solidFill>
              </a:defRPr>
            </a:lvl1pPr>
          </a:lstStyle>
          <a:p>
            <a:fld id="{FAEF9944-A4F6-4C59-AEBD-678D6480B8EA}" type="slidenum">
              <a:rPr lang="en-US" smtClean="0"/>
              <a:pPr/>
              <a:t>‹#›</a:t>
            </a:fld>
            <a:endParaRPr lang="en-US"/>
          </a:p>
        </p:txBody>
      </p:sp>
      <p:sp>
        <p:nvSpPr>
          <p:cNvPr id="10" name="Rectangle 9"/>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0659337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4696" y="237744"/>
            <a:ext cx="11722608" cy="6382512"/>
          </a:xfrm>
          <a:prstGeom prst="rect">
            <a:avLst/>
          </a:prstGeom>
          <a:solidFill>
            <a:schemeClr val="bg2"/>
          </a:solidFill>
          <a:ln w="6350" cap="flat" cmpd="sng" algn="ctr">
            <a:noFill/>
            <a:prstDash val="solid"/>
          </a:ln>
          <a:effectLst>
            <a:softEdge rad="0"/>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66800" y="2103120"/>
            <a:ext cx="10058400" cy="393192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274320" y="6307672"/>
            <a:ext cx="2743200" cy="274320"/>
          </a:xfrm>
          <a:prstGeom prst="rect">
            <a:avLst/>
          </a:prstGeom>
        </p:spPr>
        <p:txBody>
          <a:bodyPr vert="horz" lIns="91440" tIns="45720" rIns="91440" bIns="45720" rtlCol="0" anchor="b"/>
          <a:lstStyle>
            <a:lvl1pPr algn="l">
              <a:defRPr sz="1000">
                <a:solidFill>
                  <a:schemeClr val="tx1">
                    <a:lumMod val="75000"/>
                    <a:lumOff val="25000"/>
                  </a:schemeClr>
                </a:solidFill>
              </a:defRPr>
            </a:lvl1pPr>
          </a:lstStyle>
          <a:p>
            <a:fld id="{BB02557A-7053-4340-A874-8AB926A8EDA1}" type="datetimeFigureOut">
              <a:rPr lang="en-US" smtClean="0"/>
              <a:pPr/>
              <a:t>4/18/2016</a:t>
            </a:fld>
            <a:endParaRPr lang="en-US"/>
          </a:p>
        </p:txBody>
      </p:sp>
      <p:sp>
        <p:nvSpPr>
          <p:cNvPr id="5" name="Footer Placeholder 4"/>
          <p:cNvSpPr>
            <a:spLocks noGrp="1"/>
          </p:cNvSpPr>
          <p:nvPr>
            <p:ph type="ftr" sz="quarter" idx="3"/>
          </p:nvPr>
        </p:nvSpPr>
        <p:spPr>
          <a:xfrm>
            <a:off x="3489960" y="6307672"/>
            <a:ext cx="5212080" cy="274320"/>
          </a:xfrm>
          <a:prstGeom prst="rect">
            <a:avLst/>
          </a:prstGeom>
        </p:spPr>
        <p:txBody>
          <a:bodyPr vert="horz" lIns="91440" tIns="45720" rIns="91440" bIns="45720" rtlCol="0" anchor="b"/>
          <a:lstStyle>
            <a:lvl1pPr algn="ctr">
              <a:defRPr sz="1000">
                <a:solidFill>
                  <a:schemeClr val="tx1">
                    <a:lumMod val="75000"/>
                    <a:lumOff val="25000"/>
                  </a:schemeClr>
                </a:solidFill>
              </a:defRPr>
            </a:lvl1pPr>
          </a:lstStyle>
          <a:p>
            <a:endParaRPr lang="en-US"/>
          </a:p>
        </p:txBody>
      </p:sp>
      <p:sp>
        <p:nvSpPr>
          <p:cNvPr id="6" name="Slide Number Placeholder 5"/>
          <p:cNvSpPr>
            <a:spLocks noGrp="1"/>
          </p:cNvSpPr>
          <p:nvPr>
            <p:ph type="sldNum" sz="quarter" idx="4"/>
          </p:nvPr>
        </p:nvSpPr>
        <p:spPr>
          <a:xfrm>
            <a:off x="10469880" y="6307672"/>
            <a:ext cx="1463040" cy="274320"/>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FAEF9944-A4F6-4C59-AEBD-678D6480B8EA}" type="slidenum">
              <a:rPr lang="en-US" smtClean="0"/>
              <a:pPr/>
              <a:t>‹#›</a:t>
            </a:fld>
            <a:endParaRPr lang="en-US"/>
          </a:p>
        </p:txBody>
      </p:sp>
    </p:spTree>
    <p:extLst>
      <p:ext uri="{BB962C8B-B14F-4D97-AF65-F5344CB8AC3E}">
        <p14:creationId xmlns:p14="http://schemas.microsoft.com/office/powerpoint/2010/main" val="1518856542"/>
      </p:ext>
    </p:extLst>
  </p:cSld>
  <p:clrMap bg1="lt1" tx1="dk1" bg2="lt2" tx2="dk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Lst>
  <p:txStyles>
    <p:titleStyle>
      <a:lvl1pPr algn="l" defTabSz="914400" rtl="0" eaLnBrk="1" latinLnBrk="0" hangingPunct="1">
        <a:lnSpc>
          <a:spcPct val="90000"/>
        </a:lnSpc>
        <a:spcBef>
          <a:spcPct val="0"/>
        </a:spcBef>
        <a:buNone/>
        <a:defRPr lang="en-US" sz="480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4.xml"/><Relationship Id="rId4" Type="http://schemas.openxmlformats.org/officeDocument/2006/relationships/image" Target="../media/image5.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4.xml"/><Relationship Id="rId4" Type="http://schemas.openxmlformats.org/officeDocument/2006/relationships/image" Target="../media/image8.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png"/><Relationship Id="rId1" Type="http://schemas.openxmlformats.org/officeDocument/2006/relationships/slideLayout" Target="../slideLayouts/slideLayout4.xml"/><Relationship Id="rId5" Type="http://schemas.openxmlformats.org/officeDocument/2006/relationships/image" Target="../media/image12.jpeg"/><Relationship Id="rId4" Type="http://schemas.openxmlformats.org/officeDocument/2006/relationships/image" Target="../media/image11.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Social issues at the end of the 20th century</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9705721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46448" y="0"/>
            <a:ext cx="9811951" cy="1072780"/>
          </a:xfrm>
        </p:spPr>
        <p:txBody>
          <a:bodyPr/>
          <a:lstStyle/>
          <a:p>
            <a:r>
              <a:rPr lang="en-US" smtClean="0"/>
              <a:t>Environmentalism</a:t>
            </a:r>
            <a:endParaRPr lang="en-US"/>
          </a:p>
        </p:txBody>
      </p:sp>
      <p:sp>
        <p:nvSpPr>
          <p:cNvPr id="3" name="Content Placeholder 2"/>
          <p:cNvSpPr>
            <a:spLocks noGrp="1"/>
          </p:cNvSpPr>
          <p:nvPr>
            <p:ph sz="half" idx="1"/>
          </p:nvPr>
        </p:nvSpPr>
        <p:spPr>
          <a:xfrm>
            <a:off x="0" y="838200"/>
            <a:ext cx="5821680" cy="6019800"/>
          </a:xfrm>
        </p:spPr>
        <p:txBody>
          <a:bodyPr>
            <a:noAutofit/>
          </a:bodyPr>
          <a:lstStyle/>
          <a:p>
            <a:r>
              <a:rPr lang="en-US" sz="2000" dirty="0" smtClean="0"/>
              <a:t>In the 1960s concern over pollution and overusing the land caused an increase in environmental activism</a:t>
            </a:r>
          </a:p>
          <a:p>
            <a:endParaRPr lang="en-US" sz="2000" dirty="0"/>
          </a:p>
          <a:p>
            <a:r>
              <a:rPr lang="en-US" sz="2000" dirty="0" smtClean="0"/>
              <a:t>On April 22, 1970, the U.S. </a:t>
            </a:r>
            <a:r>
              <a:rPr lang="en-US" sz="2000" dirty="0"/>
              <a:t>c</a:t>
            </a:r>
            <a:r>
              <a:rPr lang="en-US" sz="2000" dirty="0" smtClean="0"/>
              <a:t>elebrated Earth Day to bring awareness to the problems of pollution, toxic waste, and dwindling resources.</a:t>
            </a:r>
          </a:p>
          <a:p>
            <a:endParaRPr lang="en-US" sz="2000" dirty="0"/>
          </a:p>
          <a:p>
            <a:r>
              <a:rPr lang="en-US" sz="2000" dirty="0" smtClean="0"/>
              <a:t>This led to the creation of the Environmental Protection Agency (EPA), the Clean Water Act, and the Clean Air Act</a:t>
            </a:r>
          </a:p>
          <a:p>
            <a:endParaRPr lang="en-US" sz="2000" dirty="0"/>
          </a:p>
          <a:p>
            <a:r>
              <a:rPr lang="en-US" sz="2000" dirty="0" smtClean="0"/>
              <a:t>New debates have started over nuclear energy, causes of global warming, and the balance between conservation and business interests.</a:t>
            </a:r>
            <a:endParaRPr lang="en-US" sz="2000" dirty="0"/>
          </a:p>
        </p:txBody>
      </p:sp>
      <p:sp>
        <p:nvSpPr>
          <p:cNvPr id="4" name="Content Placeholder 3"/>
          <p:cNvSpPr>
            <a:spLocks noGrp="1"/>
          </p:cNvSpPr>
          <p:nvPr>
            <p:ph sz="half" idx="2"/>
          </p:nvPr>
        </p:nvSpPr>
        <p:spPr/>
        <p:txBody>
          <a:bodyPr/>
          <a:lstStyle/>
          <a:p>
            <a:endParaRPr lang="en-US" dirty="0"/>
          </a:p>
        </p:txBody>
      </p:sp>
      <p:pic>
        <p:nvPicPr>
          <p:cNvPr id="1026" name="Picture 2" descr="http://www.cbecal.org/wp-content/uploads/2012/07/chevron-protest-BW.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975183" y="0"/>
            <a:ext cx="4237289" cy="259080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ttps://media.licdn.com/mpr/mpr/shrinknp_800_800/AAEAAQAAAAAAAANbAAAAJDJlOWE4Yzg0LTA5NjQtNDIwZC05YzhhLWE2MjhiNGI4NzMyMw.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96200" y="3710939"/>
            <a:ext cx="4495800" cy="3147061"/>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http://media.breitbart.com/media/2015/02/polar-bear-640x480.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821681" y="1779328"/>
            <a:ext cx="3564790" cy="267359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53973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 calcmode="lin" valueType="num">
                                      <p:cBhvr additive="base">
                                        <p:cTn id="2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 1</a:t>
            </a:r>
            <a:endParaRPr lang="en-US" dirty="0"/>
          </a:p>
        </p:txBody>
      </p:sp>
      <p:sp>
        <p:nvSpPr>
          <p:cNvPr id="3" name="Content Placeholder 2"/>
          <p:cNvSpPr>
            <a:spLocks noGrp="1"/>
          </p:cNvSpPr>
          <p:nvPr>
            <p:ph idx="1"/>
          </p:nvPr>
        </p:nvSpPr>
        <p:spPr/>
        <p:txBody>
          <a:bodyPr>
            <a:normAutofit/>
          </a:bodyPr>
          <a:lstStyle/>
          <a:p>
            <a:r>
              <a:rPr lang="en-US" sz="5400" dirty="0" smtClean="0"/>
              <a:t>What role should the government play in protecting the environment?</a:t>
            </a:r>
            <a:endParaRPr lang="en-US" sz="5400" dirty="0"/>
          </a:p>
        </p:txBody>
      </p:sp>
    </p:spTree>
    <p:extLst>
      <p:ext uri="{BB962C8B-B14F-4D97-AF65-F5344CB8AC3E}">
        <p14:creationId xmlns:p14="http://schemas.microsoft.com/office/powerpoint/2010/main" val="171395894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60" name="Picture 12" descr="http://www.truthmove.org/workspace/photos-news/kolsti.drug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726944" y="3886199"/>
            <a:ext cx="3441172" cy="2989997"/>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204154" y="160338"/>
            <a:ext cx="5413372" cy="1371600"/>
          </a:xfrm>
        </p:spPr>
        <p:txBody>
          <a:bodyPr/>
          <a:lstStyle/>
          <a:p>
            <a:r>
              <a:rPr lang="en-US" smtClean="0"/>
              <a:t>Health concerns</a:t>
            </a:r>
            <a:endParaRPr lang="en-US"/>
          </a:p>
        </p:txBody>
      </p:sp>
      <p:sp>
        <p:nvSpPr>
          <p:cNvPr id="3" name="Content Placeholder 2"/>
          <p:cNvSpPr>
            <a:spLocks noGrp="1"/>
          </p:cNvSpPr>
          <p:nvPr>
            <p:ph sz="half" idx="1"/>
          </p:nvPr>
        </p:nvSpPr>
        <p:spPr>
          <a:xfrm>
            <a:off x="-1" y="1371600"/>
            <a:ext cx="6019253" cy="5486400"/>
          </a:xfrm>
        </p:spPr>
        <p:txBody>
          <a:bodyPr>
            <a:normAutofit/>
          </a:bodyPr>
          <a:lstStyle/>
          <a:p>
            <a:r>
              <a:rPr lang="en-US" sz="2000" dirty="0" smtClean="0"/>
              <a:t>The biggest health concern of the period was AIDS, a virus that destroys the immune system causing infections and rare cancers</a:t>
            </a:r>
          </a:p>
          <a:p>
            <a:endParaRPr lang="en-US" sz="2000" dirty="0" smtClean="0"/>
          </a:p>
          <a:p>
            <a:r>
              <a:rPr lang="en-US" sz="2000" dirty="0" smtClean="0"/>
              <a:t>Aids spread rapidly without a cure in sight, causing panic over prevention, and fear over how it is transmitted</a:t>
            </a:r>
          </a:p>
          <a:p>
            <a:endParaRPr lang="en-US" sz="2000" dirty="0"/>
          </a:p>
          <a:p>
            <a:r>
              <a:rPr lang="en-US" sz="2000" dirty="0" smtClean="0"/>
              <a:t>Concerns over the legalization of abortion led states to fight for and win the ability to restrict abortions within their state.</a:t>
            </a:r>
          </a:p>
          <a:p>
            <a:endParaRPr lang="en-US" sz="2000" dirty="0"/>
          </a:p>
          <a:p>
            <a:r>
              <a:rPr lang="en-US" sz="2000" dirty="0" smtClean="0"/>
              <a:t>While politicians waged a War on drugs, others continue to argue for there legalization to help reduce the power of gangs</a:t>
            </a:r>
            <a:endParaRPr lang="en-US" sz="2000" dirty="0"/>
          </a:p>
          <a:p>
            <a:endParaRPr lang="en-US" dirty="0"/>
          </a:p>
        </p:txBody>
      </p:sp>
      <p:sp>
        <p:nvSpPr>
          <p:cNvPr id="5" name="AutoShape 2" descr="Image result for aids epidemic 1980s"/>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 name="AutoShape 4" descr="Image result for aids epidemic 1980s"/>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 name="AutoShape 6" descr="Image result for aids epidemic 1980s"/>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2058" name="Picture 10" descr="http://cbsnews2.cbsistatic.com/hub/i/r/2011/02/15/42c90ebb-a643-11e2-a3f0-029118418759/thumbnail/620x350/72e936229c4147d193d184c086945aa1/abortion_argument_spinner.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19253" y="1703388"/>
            <a:ext cx="4454435" cy="2514600"/>
          </a:xfrm>
          <a:prstGeom prst="rect">
            <a:avLst/>
          </a:prstGeom>
          <a:noFill/>
          <a:extLst>
            <a:ext uri="{909E8E84-426E-40DD-AFC4-6F175D3DCCD1}">
              <a14:hiddenFill xmlns:a14="http://schemas.microsoft.com/office/drawing/2010/main">
                <a:solidFill>
                  <a:srgbClr val="FFFFFF"/>
                </a:solidFill>
              </a14:hiddenFill>
            </a:ext>
          </a:extLst>
        </p:spPr>
      </p:pic>
      <p:pic>
        <p:nvPicPr>
          <p:cNvPr id="9" name="Content Placeholder 8"/>
          <p:cNvPicPr>
            <a:picLocks noGrp="1" noChangeAspect="1"/>
          </p:cNvPicPr>
          <p:nvPr>
            <p:ph sz="half" idx="2"/>
          </p:nvPr>
        </p:nvPicPr>
        <p:blipFill>
          <a:blip r:embed="rId4"/>
          <a:stretch>
            <a:fillRect/>
          </a:stretch>
        </p:blipFill>
        <p:spPr>
          <a:xfrm>
            <a:off x="8950431" y="-11112"/>
            <a:ext cx="3217685" cy="2068512"/>
          </a:xfrm>
          <a:prstGeom prst="rect">
            <a:avLst/>
          </a:prstGeom>
        </p:spPr>
      </p:pic>
    </p:spTree>
    <p:extLst>
      <p:ext uri="{BB962C8B-B14F-4D97-AF65-F5344CB8AC3E}">
        <p14:creationId xmlns:p14="http://schemas.microsoft.com/office/powerpoint/2010/main" val="11489708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 calcmode="lin" valueType="num">
                                      <p:cBhvr additive="base">
                                        <p:cTn id="2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Summary 2</a:t>
            </a:r>
            <a:endParaRPr lang="en-US"/>
          </a:p>
        </p:txBody>
      </p:sp>
      <p:sp>
        <p:nvSpPr>
          <p:cNvPr id="3" name="Content Placeholder 2"/>
          <p:cNvSpPr>
            <a:spLocks noGrp="1"/>
          </p:cNvSpPr>
          <p:nvPr>
            <p:ph idx="1"/>
          </p:nvPr>
        </p:nvSpPr>
        <p:spPr/>
        <p:txBody>
          <a:bodyPr>
            <a:normAutofit/>
          </a:bodyPr>
          <a:lstStyle/>
          <a:p>
            <a:r>
              <a:rPr lang="en-US" sz="5400" dirty="0" smtClean="0"/>
              <a:t>What role should the government play in a persons personal decision about their own health?</a:t>
            </a:r>
            <a:endParaRPr lang="en-US" sz="5400" dirty="0"/>
          </a:p>
        </p:txBody>
      </p:sp>
    </p:spTree>
    <p:extLst>
      <p:ext uri="{BB962C8B-B14F-4D97-AF65-F5344CB8AC3E}">
        <p14:creationId xmlns:p14="http://schemas.microsoft.com/office/powerpoint/2010/main" val="159824880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3961" y="207683"/>
            <a:ext cx="10058400" cy="782917"/>
          </a:xfrm>
        </p:spPr>
        <p:txBody>
          <a:bodyPr/>
          <a:lstStyle/>
          <a:p>
            <a:r>
              <a:rPr lang="en-US" dirty="0" smtClean="0"/>
              <a:t>The Fight for Rights</a:t>
            </a:r>
            <a:endParaRPr lang="en-US" dirty="0"/>
          </a:p>
        </p:txBody>
      </p:sp>
      <p:sp>
        <p:nvSpPr>
          <p:cNvPr id="3" name="Content Placeholder 2"/>
          <p:cNvSpPr>
            <a:spLocks noGrp="1"/>
          </p:cNvSpPr>
          <p:nvPr>
            <p:ph sz="half" idx="1"/>
          </p:nvPr>
        </p:nvSpPr>
        <p:spPr>
          <a:xfrm>
            <a:off x="0" y="990601"/>
            <a:ext cx="6370320" cy="5867400"/>
          </a:xfrm>
        </p:spPr>
        <p:txBody>
          <a:bodyPr>
            <a:noAutofit/>
          </a:bodyPr>
          <a:lstStyle/>
          <a:p>
            <a:r>
              <a:rPr lang="en-US" dirty="0" smtClean="0"/>
              <a:t>Despite women getting jobs in public office and seeing an overall increase in work, they are still underrepresented and underpaid compared to men.</a:t>
            </a:r>
          </a:p>
          <a:p>
            <a:endParaRPr lang="en-US" dirty="0"/>
          </a:p>
          <a:p>
            <a:r>
              <a:rPr lang="en-US" dirty="0" smtClean="0"/>
              <a:t>African Americans also made gains in jobs and public office, but as with women they are underrepresented and underpaid compared to whites</a:t>
            </a:r>
          </a:p>
          <a:p>
            <a:endParaRPr lang="en-US" dirty="0"/>
          </a:p>
          <a:p>
            <a:r>
              <a:rPr lang="en-US" dirty="0" smtClean="0"/>
              <a:t>Latinos have become the fastest growing minority group, who have fought for bilingual programs and immigration reform</a:t>
            </a:r>
          </a:p>
          <a:p>
            <a:endParaRPr lang="en-US" dirty="0"/>
          </a:p>
          <a:p>
            <a:r>
              <a:rPr lang="en-US" dirty="0" smtClean="0"/>
              <a:t>The gay rights movement struggled to battle the stigma of AIDS and religious backlash to earn more and more protections under state and national laws</a:t>
            </a:r>
            <a:endParaRPr lang="en-US" dirty="0"/>
          </a:p>
        </p:txBody>
      </p:sp>
      <p:pic>
        <p:nvPicPr>
          <p:cNvPr id="6" name="Content Placeholder 5"/>
          <p:cNvPicPr>
            <a:picLocks noGrp="1" noChangeAspect="1"/>
          </p:cNvPicPr>
          <p:nvPr>
            <p:ph sz="half" idx="2"/>
          </p:nvPr>
        </p:nvPicPr>
        <p:blipFill>
          <a:blip r:embed="rId2"/>
          <a:stretch>
            <a:fillRect/>
          </a:stretch>
        </p:blipFill>
        <p:spPr>
          <a:xfrm>
            <a:off x="9372601" y="0"/>
            <a:ext cx="2819400" cy="2819400"/>
          </a:xfrm>
          <a:prstGeom prst="rect">
            <a:avLst/>
          </a:prstGeom>
        </p:spPr>
      </p:pic>
      <p:pic>
        <p:nvPicPr>
          <p:cNvPr id="3076" name="Picture 4" descr="http://theboomermagazine.com/downloads/737/download/January1989COVER1.jpg?cb=1e3ed3a166c6d83b8f24fb66d5261c5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22526" y="189486"/>
            <a:ext cx="2750075" cy="3657600"/>
          </a:xfrm>
          <a:prstGeom prst="rect">
            <a:avLst/>
          </a:prstGeom>
          <a:noFill/>
          <a:extLst>
            <a:ext uri="{909E8E84-426E-40DD-AFC4-6F175D3DCCD1}">
              <a14:hiddenFill xmlns:a14="http://schemas.microsoft.com/office/drawing/2010/main">
                <a:solidFill>
                  <a:srgbClr val="FFFFFF"/>
                </a:solidFill>
              </a14:hiddenFill>
            </a:ext>
          </a:extLst>
        </p:spPr>
      </p:pic>
      <p:pic>
        <p:nvPicPr>
          <p:cNvPr id="3080" name="Picture 8" descr="https://s-media-cache-ak0.pinimg.com/736x/e8/93/5d/e8935d891212603249b86355a0923847.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248400" y="4407413"/>
            <a:ext cx="3813175" cy="2450587"/>
          </a:xfrm>
          <a:prstGeom prst="rect">
            <a:avLst/>
          </a:prstGeom>
          <a:noFill/>
          <a:extLst>
            <a:ext uri="{909E8E84-426E-40DD-AFC4-6F175D3DCCD1}">
              <a14:hiddenFill xmlns:a14="http://schemas.microsoft.com/office/drawing/2010/main">
                <a:solidFill>
                  <a:srgbClr val="FFFFFF"/>
                </a:solidFill>
              </a14:hiddenFill>
            </a:ext>
          </a:extLst>
        </p:spPr>
      </p:pic>
      <p:pic>
        <p:nvPicPr>
          <p:cNvPr id="3078" name="Picture 6" descr="http://www.latinopov.com/blog/wp-content/uploads/2013/12/1486700_766967623319269_245286180_n.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9410822" y="2872469"/>
            <a:ext cx="2783454" cy="29889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920134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 calcmode="lin" valueType="num">
                                      <p:cBhvr additive="base">
                                        <p:cTn id="2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 3</a:t>
            </a:r>
            <a:endParaRPr lang="en-US" dirty="0"/>
          </a:p>
        </p:txBody>
      </p:sp>
      <p:sp>
        <p:nvSpPr>
          <p:cNvPr id="3" name="Content Placeholder 2"/>
          <p:cNvSpPr>
            <a:spLocks noGrp="1"/>
          </p:cNvSpPr>
          <p:nvPr>
            <p:ph idx="1"/>
          </p:nvPr>
        </p:nvSpPr>
        <p:spPr/>
        <p:txBody>
          <a:bodyPr>
            <a:normAutofit/>
          </a:bodyPr>
          <a:lstStyle/>
          <a:p>
            <a:r>
              <a:rPr lang="en-US" sz="5400" dirty="0" smtClean="0"/>
              <a:t>What role should the government play in the treatment of minority groups?</a:t>
            </a:r>
            <a:endParaRPr lang="en-US" sz="5400" dirty="0"/>
          </a:p>
        </p:txBody>
      </p:sp>
    </p:spTree>
    <p:extLst>
      <p:ext uri="{BB962C8B-B14F-4D97-AF65-F5344CB8AC3E}">
        <p14:creationId xmlns:p14="http://schemas.microsoft.com/office/powerpoint/2010/main" val="1807814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Final summary</a:t>
            </a:r>
            <a:endParaRPr lang="en-US" dirty="0"/>
          </a:p>
        </p:txBody>
      </p:sp>
      <p:sp>
        <p:nvSpPr>
          <p:cNvPr id="3" name="Content Placeholder 2"/>
          <p:cNvSpPr>
            <a:spLocks noGrp="1"/>
          </p:cNvSpPr>
          <p:nvPr>
            <p:ph idx="1"/>
          </p:nvPr>
        </p:nvSpPr>
        <p:spPr/>
        <p:txBody>
          <a:bodyPr>
            <a:normAutofit/>
          </a:bodyPr>
          <a:lstStyle/>
          <a:p>
            <a:r>
              <a:rPr lang="en-US" sz="4000" dirty="0" smtClean="0"/>
              <a:t>A fourth social issue is education. How might improvements in the educational system help solve some of these other social problems? Choose at least two social issues to help explain your answer.</a:t>
            </a:r>
            <a:endParaRPr lang="en-US" sz="4000" dirty="0"/>
          </a:p>
        </p:txBody>
      </p:sp>
    </p:spTree>
    <p:extLst>
      <p:ext uri="{BB962C8B-B14F-4D97-AF65-F5344CB8AC3E}">
        <p14:creationId xmlns:p14="http://schemas.microsoft.com/office/powerpoint/2010/main" val="118371870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
  <a:themeElements>
    <a:clrScheme name="Savon">
      <a:dk1>
        <a:sysClr val="windowText" lastClr="000000"/>
      </a:dk1>
      <a:lt1>
        <a:sysClr val="window" lastClr="FFFFFF"/>
      </a:lt1>
      <a:dk2>
        <a:srgbClr val="1485A4"/>
      </a:dk2>
      <a:lt2>
        <a:srgbClr val="E3DED1"/>
      </a:lt2>
      <a:accent1>
        <a:srgbClr val="1CADE4"/>
      </a:accent1>
      <a:accent2>
        <a:srgbClr val="2683C6"/>
      </a:accent2>
      <a:accent3>
        <a:srgbClr val="27CED7"/>
      </a:accent3>
      <a:accent4>
        <a:srgbClr val="42BA97"/>
      </a:accent4>
      <a:accent5>
        <a:srgbClr val="3E8853"/>
      </a:accent5>
      <a:accent6>
        <a:srgbClr val="62A39F"/>
      </a:accent6>
      <a:hlink>
        <a:srgbClr val="F49100"/>
      </a:hlink>
      <a:folHlink>
        <a:srgbClr val="739D9B"/>
      </a:folHlink>
    </a:clrScheme>
    <a:fontScheme name="Savon">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90000"/>
                <a:shade val="92000"/>
                <a:satMod val="160000"/>
              </a:schemeClr>
            </a:gs>
            <a:gs pos="77000">
              <a:schemeClr val="phClr">
                <a:tint val="100000"/>
                <a:shade val="73000"/>
                <a:satMod val="155000"/>
              </a:schemeClr>
            </a:gs>
            <a:gs pos="100000">
              <a:schemeClr val="phClr">
                <a:tint val="100000"/>
                <a:shade val="67000"/>
                <a:satMod val="145000"/>
              </a:schemeClr>
            </a:gs>
          </a:gsLst>
          <a:lin ang="5400000" scaled="0"/>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 id="{1306E473-ED32-493B-A2D0-240A757EDD34}" vid="{C20BADFE-D095-436F-9677-9264042809F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Savon_16x9</Template>
  <TotalTime>693</TotalTime>
  <Words>366</Words>
  <Application>Microsoft Office PowerPoint</Application>
  <PresentationFormat>Widescreen</PresentationFormat>
  <Paragraphs>33</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Calibri</vt:lpstr>
      <vt:lpstr>Century Gothic</vt:lpstr>
      <vt:lpstr>Garamond</vt:lpstr>
      <vt:lpstr>Savon</vt:lpstr>
      <vt:lpstr>Social issues at the end of the 20th century</vt:lpstr>
      <vt:lpstr>Environmentalism</vt:lpstr>
      <vt:lpstr>Summary 1</vt:lpstr>
      <vt:lpstr>Health concerns</vt:lpstr>
      <vt:lpstr>Summary 2</vt:lpstr>
      <vt:lpstr>The Fight for Rights</vt:lpstr>
      <vt:lpstr>Summary 3</vt:lpstr>
      <vt:lpstr>Final summary</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Aaron Bellwood</dc:creator>
  <cp:lastModifiedBy>Bellwood, Aaron T.</cp:lastModifiedBy>
  <cp:revision>53</cp:revision>
  <cp:lastPrinted>2016-04-18T12:05:21Z</cp:lastPrinted>
  <dcterms:created xsi:type="dcterms:W3CDTF">2016-04-14T01:09:38Z</dcterms:created>
  <dcterms:modified xsi:type="dcterms:W3CDTF">2016-04-18T12:06:41Z</dcterms:modified>
</cp:coreProperties>
</file>