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0170CFB-C4F4-4AE4-9F75-C59EEEE46819}">
  <a:tblStyle styleId="{C0170CFB-C4F4-4AE4-9F75-C59EEEE46819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3000">
                <a:latin typeface="Calibri"/>
                <a:ea typeface="Calibri"/>
                <a:cs typeface="Calibri"/>
                <a:sym typeface="Calibri"/>
              </a:rPr>
              <a:t>How did the United States become an industrialized society after the Civil War? 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#2</a:t>
            </a:r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75750" y="128675"/>
            <a:ext cx="93615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LEQ: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What types of problems developed due to the rapid growth of urban areas?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en" sz="2400">
                <a:latin typeface="Arial"/>
                <a:ea typeface="Arial"/>
                <a:cs typeface="Arial"/>
                <a:sym typeface="Arial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253100" y="824000"/>
            <a:ext cx="5054400" cy="413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625" y="857362"/>
            <a:ext cx="4957900" cy="4065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81200" y="949025"/>
            <a:ext cx="3362700" cy="3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 u="sng"/>
              <a:t>Directions: </a:t>
            </a:r>
            <a:r>
              <a:rPr lang="en" sz="1800"/>
              <a:t>On a whiteboard answer the three questions using the graph.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1.)</a:t>
            </a:r>
            <a:r>
              <a:rPr lang="en" sz="1800"/>
              <a:t>What year shows more people living in cities than on farms?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2.) What percent of people lived in the cities in 1870?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3.) What percent of people lived in the cities in 2010?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25" y="1017725"/>
            <a:ext cx="4310325" cy="32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225" y="991837"/>
            <a:ext cx="4407225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336" y="0"/>
            <a:ext cx="3740726" cy="5143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" name="Shape 83"/>
          <p:cNvGraphicFramePr/>
          <p:nvPr/>
        </p:nvGraphicFramePr>
        <p:xfrm>
          <a:off x="187450" y="43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{C0170CFB-C4F4-4AE4-9F75-C59EEEE46819}</a:tableStyleId>
              </a:tblPr>
              <a:tblGrid>
                <a:gridCol w="2374625"/>
                <a:gridCol w="2374625"/>
              </a:tblGrid>
              <a:tr h="21326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#1 </a:t>
                      </a:r>
                      <a:r>
                        <a:rPr lang="en"/>
                        <a:t>Tenements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#2 Disease</a:t>
                      </a:r>
                    </a:p>
                  </a:txBody>
                  <a:tcPr marT="91425" marB="91425" marR="91425" marL="91425"/>
                </a:tc>
              </a:tr>
              <a:tr h="21326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#3 Crime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#4 Jacob Riis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17975" y="1713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Powerpoint Lecture and Notes </a:t>
            </a: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22170">
            <a:off x="616271" y="1708885"/>
            <a:ext cx="4314281" cy="236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5074" y="498000"/>
            <a:ext cx="3494749" cy="449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Homework - DBQ -  How were Immigrants Viewed?</a:t>
            </a:r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4" y="715823"/>
            <a:ext cx="3917218" cy="4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1406" y="1087974"/>
            <a:ext cx="4866117" cy="368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253125" y="2224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Homework - DBQ -  How were Immigrants Viewed?</a:t>
            </a: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06" name="Shape 106"/>
          <p:cNvSpPr txBox="1"/>
          <p:nvPr/>
        </p:nvSpPr>
        <p:spPr>
          <a:xfrm>
            <a:off x="140575" y="1233175"/>
            <a:ext cx="3210300" cy="3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 u="sng"/>
              <a:t>Directions -</a:t>
            </a:r>
            <a:r>
              <a:rPr lang="en" sz="18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Use </a:t>
            </a:r>
            <a:r>
              <a:rPr lang="en" sz="1800"/>
              <a:t>Documents</a:t>
            </a:r>
            <a:r>
              <a:rPr lang="en" sz="1800"/>
              <a:t> </a:t>
            </a:r>
            <a:r>
              <a:rPr lang="en" sz="1800">
                <a:solidFill>
                  <a:srgbClr val="FF0000"/>
                </a:solidFill>
              </a:rPr>
              <a:t>I, and K </a:t>
            </a:r>
            <a:r>
              <a:rPr lang="en" sz="1800"/>
              <a:t>to add if immigrants were viewed as positive or negative as they came to America. You are looking for evidence from the documents. 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875" y="893400"/>
            <a:ext cx="3597174" cy="30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6428">
            <a:off x="5854199" y="2533424"/>
            <a:ext cx="2872301" cy="215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