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6" d="100"/>
          <a:sy n="86" d="100"/>
        </p:scale>
        <p:origin x="-1248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har char="●"/>
              <a:defRPr sz="1100"/>
            </a:lvl1pPr>
            <a:lvl2pPr lvl="1">
              <a:spcBef>
                <a:spcPts val="0"/>
              </a:spcBef>
              <a:buChar char="○"/>
              <a:defRPr sz="1100"/>
            </a:lvl2pPr>
            <a:lvl3pPr lvl="2">
              <a:spcBef>
                <a:spcPts val="0"/>
              </a:spcBef>
              <a:buChar char="■"/>
              <a:defRPr sz="1100"/>
            </a:lvl3pPr>
            <a:lvl4pPr lvl="3">
              <a:spcBef>
                <a:spcPts val="0"/>
              </a:spcBef>
              <a:buChar char="●"/>
              <a:defRPr sz="1100"/>
            </a:lvl4pPr>
            <a:lvl5pPr lvl="4">
              <a:spcBef>
                <a:spcPts val="0"/>
              </a:spcBef>
              <a:buChar char="○"/>
              <a:defRPr sz="1100"/>
            </a:lvl5pPr>
            <a:lvl6pPr lvl="5">
              <a:spcBef>
                <a:spcPts val="0"/>
              </a:spcBef>
              <a:buChar char="■"/>
              <a:defRPr sz="1100"/>
            </a:lvl6pPr>
            <a:lvl7pPr lvl="6">
              <a:spcBef>
                <a:spcPts val="0"/>
              </a:spcBef>
              <a:buChar char="●"/>
              <a:defRPr sz="1100"/>
            </a:lvl7pPr>
            <a:lvl8pPr lvl="7">
              <a:spcBef>
                <a:spcPts val="0"/>
              </a:spcBef>
              <a:buChar char="○"/>
              <a:defRPr sz="1100"/>
            </a:lvl8pPr>
            <a:lvl9pPr lvl="8">
              <a:spcBef>
                <a:spcPts val="0"/>
              </a:spcBef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13165314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4286250" y="0"/>
            <a:ext cx="723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" name="Shape 11"/>
          <p:cNvSpPr/>
          <p:nvPr/>
        </p:nvSpPr>
        <p:spPr>
          <a:xfrm>
            <a:off x="4358475" y="0"/>
            <a:ext cx="3853200" cy="51435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  <a:solidFill>
            <a:srgbClr val="FFFFFF"/>
          </a:solidFill>
        </p:spPr>
        <p:txBody>
          <a:bodyPr wrap="square"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buFont typeface="Playfair Display"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>
              <a:spcBef>
                <a:spcPts val="0"/>
              </a:spcBef>
              <a:buSzPct val="100000"/>
              <a:buFont typeface="Playfair Display"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>
              <a:spcBef>
                <a:spcPts val="0"/>
              </a:spcBef>
              <a:buSzPct val="100000"/>
              <a:buFont typeface="Playfair Display"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>
              <a:spcBef>
                <a:spcPts val="0"/>
              </a:spcBef>
              <a:buSzPct val="100000"/>
              <a:buFont typeface="Playfair Display"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>
              <a:spcBef>
                <a:spcPts val="0"/>
              </a:spcBef>
              <a:buSzPct val="100000"/>
              <a:buFont typeface="Playfair Display"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>
              <a:spcBef>
                <a:spcPts val="0"/>
              </a:spcBef>
              <a:buSzPct val="100000"/>
              <a:buFont typeface="Playfair Display"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>
              <a:spcBef>
                <a:spcPts val="0"/>
              </a:spcBef>
              <a:buSzPct val="100000"/>
              <a:buFont typeface="Playfair Display"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>
              <a:spcBef>
                <a:spcPts val="0"/>
              </a:spcBef>
              <a:buSzPct val="100000"/>
              <a:buFont typeface="Playfair Display"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>
              <a:spcBef>
                <a:spcPts val="0"/>
              </a:spcBef>
              <a:buSzPct val="100000"/>
              <a:buFont typeface="Playfair Display"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344250" y="3550650"/>
            <a:ext cx="4910100" cy="577800"/>
          </a:xfrm>
          <a:prstGeom prst="rect">
            <a:avLst/>
          </a:prstGeom>
          <a:solidFill>
            <a:schemeClr val="dk2"/>
          </a:solidFill>
        </p:spPr>
        <p:txBody>
          <a:bodyPr wrap="square"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title"/>
          </p:nvPr>
        </p:nvSpPr>
        <p:spPr>
          <a:xfrm>
            <a:off x="311700" y="999925"/>
            <a:ext cx="8520600" cy="21462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1pPr>
            <a:lvl2pPr lvl="1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2pPr>
            <a:lvl3pPr lvl="2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3pPr>
            <a:lvl4pPr lvl="3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4pPr>
            <a:lvl5pPr lvl="4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5pPr>
            <a:lvl6pPr lvl="5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6pPr>
            <a:lvl7pPr lvl="6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7pPr>
            <a:lvl8pPr lvl="7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8pPr>
            <a:lvl9pPr lvl="8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solidFill>
          <a:schemeClr val="accent5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/>
        </p:nvSpPr>
        <p:spPr>
          <a:xfrm rot="5400000">
            <a:off x="4550700" y="-498600"/>
            <a:ext cx="42600" cy="84558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  <a:solidFill>
            <a:srgbClr val="FFFFFF"/>
          </a:solidFill>
        </p:spPr>
        <p:txBody>
          <a:bodyPr wrap="square"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buFont typeface="Playfair Display"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>
              <a:spcBef>
                <a:spcPts val="0"/>
              </a:spcBef>
              <a:buSzPct val="100000"/>
              <a:buFont typeface="Playfair Display"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>
              <a:spcBef>
                <a:spcPts val="0"/>
              </a:spcBef>
              <a:buSzPct val="100000"/>
              <a:buFont typeface="Playfair Display"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>
              <a:spcBef>
                <a:spcPts val="0"/>
              </a:spcBef>
              <a:buSzPct val="100000"/>
              <a:buFont typeface="Playfair Display"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>
              <a:spcBef>
                <a:spcPts val="0"/>
              </a:spcBef>
              <a:buSzPct val="100000"/>
              <a:buFont typeface="Playfair Display"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>
              <a:spcBef>
                <a:spcPts val="0"/>
              </a:spcBef>
              <a:buSzPct val="100000"/>
              <a:buFont typeface="Playfair Display"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>
              <a:spcBef>
                <a:spcPts val="0"/>
              </a:spcBef>
              <a:buSzPct val="100000"/>
              <a:buFont typeface="Playfair Display"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>
              <a:spcBef>
                <a:spcPts val="0"/>
              </a:spcBef>
              <a:buSzPct val="100000"/>
              <a:buFont typeface="Playfair Display"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>
              <a:spcBef>
                <a:spcPts val="0"/>
              </a:spcBef>
              <a:buSzPct val="100000"/>
              <a:buFont typeface="Playfair Display"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311700" y="1234050"/>
            <a:ext cx="3999900" cy="33348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2"/>
          </p:nvPr>
        </p:nvSpPr>
        <p:spPr>
          <a:xfrm>
            <a:off x="4832400" y="1234050"/>
            <a:ext cx="3999900" cy="33348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accent3"/>
        </a:solidFill>
        <a:effectLst/>
      </p:bgPr>
    </p:bg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/>
        </p:nvSpPr>
        <p:spPr>
          <a:xfrm>
            <a:off x="4572000" y="-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40" name="Shape 40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265500" y="1081675"/>
            <a:ext cx="4045200" cy="17862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ubTitle" idx="1"/>
          </p:nvPr>
        </p:nvSpPr>
        <p:spPr>
          <a:xfrm>
            <a:off x="265500" y="2921400"/>
            <a:ext cx="4045200" cy="13455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pop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Playfair Display"/>
              <a:buChar char="●"/>
              <a:defRPr sz="18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buChar char="○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buChar char="■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buChar char="●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buChar char="○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buChar char="■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buChar char="●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buChar char="○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buChar char="■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‹#›</a:t>
            </a:fld>
            <a:endParaRPr lang="en" sz="1000">
              <a:solidFill>
                <a:schemeClr val="dk2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discoveryeducation.com/player/view/assetGuid/c1e3d50d-fdd7-434d-9531-6f408f4d3e9b" TargetMode="External"/><Relationship Id="rId4" Type="http://schemas.openxmlformats.org/officeDocument/2006/relationships/image" Target="../media/image2.jp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ctr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000" i="1">
                <a:latin typeface="Calibri"/>
                <a:ea typeface="Calibri"/>
                <a:cs typeface="Calibri"/>
                <a:sym typeface="Calibri"/>
              </a:rPr>
              <a:t>How did the United States become an industrialized society after the Civil War? </a:t>
            </a:r>
          </a:p>
        </p:txBody>
      </p:sp>
      <p:sp>
        <p:nvSpPr>
          <p:cNvPr id="59" name="Shape 59"/>
          <p:cNvSpPr txBox="1">
            <a:spLocks noGrp="1"/>
          </p:cNvSpPr>
          <p:nvPr>
            <p:ph type="subTitle" idx="1"/>
          </p:nvPr>
        </p:nvSpPr>
        <p:spPr>
          <a:xfrm>
            <a:off x="344250" y="3550650"/>
            <a:ext cx="4910100" cy="577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Unit #2</a:t>
            </a:r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1</a:t>
            </a:fld>
            <a:endParaRPr lang="en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175750" y="128675"/>
            <a:ext cx="93615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/>
              <a:t>LEQ: </a:t>
            </a:r>
            <a:r>
              <a:rPr lang="en" sz="1000" dirty="0">
                <a:latin typeface="Arial"/>
                <a:ea typeface="Arial"/>
                <a:cs typeface="Arial"/>
                <a:sym typeface="Arial"/>
              </a:rPr>
              <a:t>·</a:t>
            </a:r>
            <a:r>
              <a:rPr lang="en" sz="700" dirty="0">
                <a:latin typeface="Times New Roman"/>
                <a:ea typeface="Times New Roman"/>
                <a:cs typeface="Times New Roman"/>
                <a:sym typeface="Times New Roman"/>
              </a:rPr>
              <a:t>   </a:t>
            </a:r>
            <a:r>
              <a:rPr lang="en" sz="1400" dirty="0" smtClean="0">
                <a:latin typeface="Arial"/>
                <a:ea typeface="Arial"/>
                <a:cs typeface="Arial"/>
                <a:sym typeface="Arial"/>
              </a:rPr>
              <a:t>How </a:t>
            </a:r>
            <a:r>
              <a:rPr lang="en" sz="1400" dirty="0">
                <a:latin typeface="Arial"/>
                <a:ea typeface="Arial"/>
                <a:cs typeface="Arial"/>
                <a:sym typeface="Arial"/>
              </a:rPr>
              <a:t>do you think life in big cities was different from life on farms and in small towns?</a:t>
            </a:r>
          </a:p>
          <a:p>
            <a:pPr lvl="0" rtl="0">
              <a:spcBef>
                <a:spcPts val="0"/>
              </a:spcBef>
              <a:buNone/>
            </a:pPr>
            <a:r>
              <a:rPr lang="en" dirty="0">
                <a:latin typeface="Arial"/>
                <a:ea typeface="Arial"/>
                <a:cs typeface="Arial"/>
                <a:sym typeface="Arial"/>
              </a:rPr>
              <a:t>           Why did nativists oppose immigration?</a:t>
            </a:r>
          </a:p>
          <a:p>
            <a:pPr lvl="0" rtl="0">
              <a:spcBef>
                <a:spcPts val="0"/>
              </a:spcBef>
              <a:buNone/>
            </a:pPr>
            <a:endParaRPr sz="1800" dirty="0">
              <a:latin typeface="Arial"/>
              <a:ea typeface="Arial"/>
              <a:cs typeface="Arial"/>
              <a:sym typeface="Arial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sz="2400" dirty="0"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" sz="2400" dirty="0">
                <a:latin typeface="Arial"/>
                <a:ea typeface="Arial"/>
                <a:cs typeface="Arial"/>
                <a:sym typeface="Arial"/>
              </a:rPr>
            </a:br>
            <a:endParaRPr lang="en" sz="2400" dirty="0">
              <a:latin typeface="Arial"/>
              <a:ea typeface="Arial"/>
              <a:cs typeface="Arial"/>
              <a:sym typeface="Arial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sz="1800" dirty="0"/>
              <a:t> </a:t>
            </a:r>
          </a:p>
        </p:txBody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253100" y="824000"/>
            <a:ext cx="5054400" cy="41322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indent="457200" rtl="0">
              <a:spcBef>
                <a:spcPts val="0"/>
              </a:spcBef>
              <a:buNone/>
            </a:pPr>
            <a:r>
              <a:rPr lang="en"/>
              <a:t>	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2</a:t>
            </a:fld>
            <a:endParaRPr lang="en"/>
          </a:p>
        </p:txBody>
      </p:sp>
      <p:pic>
        <p:nvPicPr>
          <p:cNvPr id="68" name="Shape 6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141900" y="1511400"/>
            <a:ext cx="4356100" cy="3374921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Shape 69"/>
          <p:cNvSpPr txBox="1"/>
          <p:nvPr/>
        </p:nvSpPr>
        <p:spPr>
          <a:xfrm>
            <a:off x="292900" y="1335675"/>
            <a:ext cx="3678900" cy="35385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800" b="1" u="sng">
              <a:solidFill>
                <a:srgbClr val="FF0000"/>
              </a:solidFill>
            </a:endParaRPr>
          </a:p>
          <a:p>
            <a:pPr lvl="0">
              <a:spcBef>
                <a:spcPts val="0"/>
              </a:spcBef>
              <a:buNone/>
            </a:pPr>
            <a:r>
              <a:rPr lang="en" sz="1800" b="1" u="sng">
                <a:solidFill>
                  <a:srgbClr val="FF0000"/>
                </a:solidFill>
              </a:rPr>
              <a:t>I am not collecting your DBQ! You need it for tonight's HW!</a:t>
            </a:r>
          </a:p>
          <a:p>
            <a:pPr lvl="0">
              <a:spcBef>
                <a:spcPts val="0"/>
              </a:spcBef>
              <a:buNone/>
            </a:pPr>
            <a:endParaRPr sz="1800" b="1" u="sng"/>
          </a:p>
          <a:p>
            <a:pPr lvl="0">
              <a:spcBef>
                <a:spcPts val="0"/>
              </a:spcBef>
              <a:buNone/>
            </a:pPr>
            <a:endParaRPr sz="1800" b="1" u="sng"/>
          </a:p>
          <a:p>
            <a:pPr lvl="0">
              <a:spcBef>
                <a:spcPts val="0"/>
              </a:spcBef>
              <a:buNone/>
            </a:pPr>
            <a:endParaRPr sz="1800" b="1" u="sng"/>
          </a:p>
          <a:p>
            <a:pPr lvl="0">
              <a:spcBef>
                <a:spcPts val="0"/>
              </a:spcBef>
              <a:buNone/>
            </a:pPr>
            <a:r>
              <a:rPr lang="en" sz="1800" b="1" u="sng"/>
              <a:t>Directions:</a:t>
            </a:r>
            <a:r>
              <a:rPr lang="en" sz="1800"/>
              <a:t> Try your best to complete the graphic organizer. How did people’s lives change as they moved into cities?</a:t>
            </a:r>
          </a:p>
        </p:txBody>
      </p:sp>
      <p:sp>
        <p:nvSpPr>
          <p:cNvPr id="70" name="Shape 70"/>
          <p:cNvSpPr/>
          <p:nvPr/>
        </p:nvSpPr>
        <p:spPr>
          <a:xfrm>
            <a:off x="644400" y="4440525"/>
            <a:ext cx="3022800" cy="3936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FF00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>
            <a:off x="311700" y="363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City Video</a:t>
            </a:r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311700" y="1017725"/>
            <a:ext cx="8520600" cy="333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400" u="sng">
                <a:solidFill>
                  <a:schemeClr val="hlink"/>
                </a:solidFill>
                <a:hlinkClick r:id="rId3"/>
              </a:rPr>
              <a:t>https://app.discoveryeducation.com/player/view/assetGuid/c1e3d50d-fdd7-434d-9531-6f408f4d3e9b</a:t>
            </a:r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3</a:t>
            </a:fld>
            <a:endParaRPr lang="en"/>
          </a:p>
        </p:txBody>
      </p:sp>
      <p:pic>
        <p:nvPicPr>
          <p:cNvPr id="78" name="Shape 7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048950" y="1525800"/>
            <a:ext cx="4876800" cy="3486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title"/>
          </p:nvPr>
        </p:nvSpPr>
        <p:spPr>
          <a:xfrm>
            <a:off x="112525" y="7757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Graphic Organizer and Reading </a:t>
            </a:r>
          </a:p>
        </p:txBody>
      </p:sp>
      <p:sp>
        <p:nvSpPr>
          <p:cNvPr id="84" name="Shape 84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4</a:t>
            </a:fld>
            <a:endParaRPr lang="en"/>
          </a:p>
        </p:txBody>
      </p:sp>
      <p:pic>
        <p:nvPicPr>
          <p:cNvPr id="85" name="Shape 8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32875" y="650275"/>
            <a:ext cx="3906524" cy="4982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Pop">
  <a:themeElements>
    <a:clrScheme name="Pop">
      <a:dk1>
        <a:srgbClr val="F8E71C"/>
      </a:dk1>
      <a:lt1>
        <a:srgbClr val="FFFFFF"/>
      </a:lt1>
      <a:dk2>
        <a:srgbClr val="000000"/>
      </a:dk2>
      <a:lt2>
        <a:srgbClr val="D9D9D9"/>
      </a:lt2>
      <a:accent1>
        <a:srgbClr val="666666"/>
      </a:accent1>
      <a:accent2>
        <a:srgbClr val="483165"/>
      </a:accent2>
      <a:accent3>
        <a:srgbClr val="EB1E95"/>
      </a:accent3>
      <a:accent4>
        <a:srgbClr val="0F9D58"/>
      </a:accent4>
      <a:accent5>
        <a:srgbClr val="01AFD1"/>
      </a:accent5>
      <a:accent6>
        <a:srgbClr val="9C27B0"/>
      </a:accent6>
      <a:hlink>
        <a:srgbClr val="01AFD1"/>
      </a:hlink>
      <a:folHlink>
        <a:srgbClr val="01AFD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95</Words>
  <Application>Microsoft Macintosh PowerPoint</Application>
  <PresentationFormat>On-screen Show (16:9)</PresentationFormat>
  <Paragraphs>21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Playfair Display</vt:lpstr>
      <vt:lpstr>Montserrat</vt:lpstr>
      <vt:lpstr>Oswald</vt:lpstr>
      <vt:lpstr>Pop</vt:lpstr>
      <vt:lpstr>How did the United States become an industrialized society after the Civil War? </vt:lpstr>
      <vt:lpstr>LEQ: ·   How do you think life in big cities was different from life on farms and in small towns?            Why did nativists oppose immigration?     </vt:lpstr>
      <vt:lpstr>City Video</vt:lpstr>
      <vt:lpstr>Graphic Organizer and Reading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did the United States become an industrialized society after the Civil War? </dc:title>
  <cp:lastModifiedBy>admin</cp:lastModifiedBy>
  <cp:revision>1</cp:revision>
  <dcterms:modified xsi:type="dcterms:W3CDTF">2017-09-11T19:34:28Z</dcterms:modified>
</cp:coreProperties>
</file>