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embeddedFontLst>
    <p:embeddedFont>
      <p:font typeface="Playfair Display"/>
      <p:regular r:id="rId14"/>
      <p:bold r:id="rId15"/>
      <p:italic r:id="rId16"/>
      <p:boldItalic r:id="rId17"/>
    </p:embeddedFont>
    <p:embeddedFont>
      <p:font typeface="Montserrat"/>
      <p:regular r:id="rId18"/>
      <p:bold r:id="rId19"/>
      <p:italic r:id="rId20"/>
      <p:boldItalic r:id="rId21"/>
    </p:embeddedFont>
    <p:embeddedFont>
      <p:font typeface="Oswald"/>
      <p:regular r:id="rId22"/>
      <p:bold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11" Type="http://schemas.openxmlformats.org/officeDocument/2006/relationships/slide" Target="slides/slide7.xml"/><Relationship Id="rId22" Type="http://schemas.openxmlformats.org/officeDocument/2006/relationships/font" Target="fonts/Oswald-regular.fntdata"/><Relationship Id="rId10" Type="http://schemas.openxmlformats.org/officeDocument/2006/relationships/slide" Target="slides/slide6.xml"/><Relationship Id="rId21" Type="http://schemas.openxmlformats.org/officeDocument/2006/relationships/font" Target="fonts/Montserrat-bold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schemas.openxmlformats.org/officeDocument/2006/relationships/font" Target="fonts/Oswa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layfairDisplay-bold.fntdata"/><Relationship Id="rId14" Type="http://schemas.openxmlformats.org/officeDocument/2006/relationships/font" Target="fonts/PlayfairDisplay-regular.fntdata"/><Relationship Id="rId17" Type="http://schemas.openxmlformats.org/officeDocument/2006/relationships/font" Target="fonts/PlayfairDisplay-boldItalic.fntdata"/><Relationship Id="rId16" Type="http://schemas.openxmlformats.org/officeDocument/2006/relationships/font" Target="fonts/PlayfairDisplay-italic.fntdata"/><Relationship Id="rId5" Type="http://schemas.openxmlformats.org/officeDocument/2006/relationships/slide" Target="slides/slide1.xml"/><Relationship Id="rId19" Type="http://schemas.openxmlformats.org/officeDocument/2006/relationships/font" Target="fonts/Montserrat-bold.fntdata"/><Relationship Id="rId6" Type="http://schemas.openxmlformats.org/officeDocument/2006/relationships/slide" Target="slides/slide2.xml"/><Relationship Id="rId18" Type="http://schemas.openxmlformats.org/officeDocument/2006/relationships/font" Target="fonts/Montserrat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accent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3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op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Relationship Id="rId4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youtube.com/watch?v=-Ur1iVAmlYY" TargetMode="External"/><Relationship Id="rId4" Type="http://schemas.openxmlformats.org/officeDocument/2006/relationships/image" Target="../media/image8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i="1" lang="en" sz="3000">
                <a:latin typeface="Calibri"/>
                <a:ea typeface="Calibri"/>
                <a:cs typeface="Calibri"/>
                <a:sym typeface="Calibri"/>
              </a:rPr>
              <a:t>How did the United States become an industrialized society after the Civil War? </a:t>
            </a:r>
          </a:p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Unit #2</a:t>
            </a:r>
          </a:p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0" y="116975"/>
            <a:ext cx="93615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LEQ:</a:t>
            </a:r>
            <a:r>
              <a:rPr lang="en" sz="1000"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n" sz="1000"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n" sz="700">
                <a:latin typeface="Times New Roman"/>
                <a:ea typeface="Times New Roman"/>
                <a:cs typeface="Times New Roman"/>
                <a:sym typeface="Times New Roman"/>
              </a:rPr>
              <a:t>   	</a:t>
            </a:r>
            <a:r>
              <a:rPr lang="en" sz="2400">
                <a:latin typeface="Arial"/>
                <a:ea typeface="Arial"/>
                <a:cs typeface="Arial"/>
                <a:sym typeface="Arial"/>
              </a:rPr>
              <a:t>Why did workers try to form unions in the late 1800s?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    </a:t>
            </a: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How did outside sources effect the success and failures of the unions?</a:t>
            </a:r>
            <a:br>
              <a:rPr lang="en" sz="2400">
                <a:latin typeface="Arial"/>
                <a:ea typeface="Arial"/>
                <a:cs typeface="Arial"/>
                <a:sym typeface="Arial"/>
              </a:rPr>
            </a:br>
          </a:p>
          <a:p>
            <a:pPr lvl="0">
              <a:spcBef>
                <a:spcPts val="0"/>
              </a:spcBef>
              <a:buNone/>
            </a:pPr>
            <a:r>
              <a:rPr lang="en" sz="1800"/>
              <a:t> 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253100" y="824000"/>
            <a:ext cx="5054400" cy="333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457200" lvl="0">
              <a:spcBef>
                <a:spcPts val="0"/>
              </a:spcBef>
              <a:buNone/>
            </a:pPr>
            <a:r>
              <a:rPr lang="en"/>
              <a:t>	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Bellwork: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Write down your LEQ and HW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Have your Rockefeller HW out to hand in!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Think of a time when you really hated your job or a job you had to do. On a whiteboard explain why you hated the job and what you did about it.</a:t>
            </a:r>
          </a:p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99287" y="2077287"/>
            <a:ext cx="2390775" cy="191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159375" y="0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Homework Hand In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20399" y="572699"/>
            <a:ext cx="3589274" cy="4463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Shape 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35049" y="718900"/>
            <a:ext cx="3461199" cy="4319175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Shape 76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/>
        </p:nvSpPr>
        <p:spPr>
          <a:xfrm>
            <a:off x="2753350" y="1628575"/>
            <a:ext cx="3491400" cy="19566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>
                <a:solidFill>
                  <a:srgbClr val="0B5394"/>
                </a:solidFill>
                <a:latin typeface="Impact"/>
                <a:ea typeface="Impact"/>
                <a:cs typeface="Impact"/>
                <a:sym typeface="Impact"/>
              </a:rPr>
              <a:t>Workers face many problems!</a:t>
            </a:r>
          </a:p>
        </p:txBody>
      </p:sp>
      <p:cxnSp>
        <p:nvCxnSpPr>
          <p:cNvPr id="82" name="Shape 82"/>
          <p:cNvCxnSpPr>
            <a:endCxn id="81" idx="1"/>
          </p:cNvCxnSpPr>
          <p:nvPr/>
        </p:nvCxnSpPr>
        <p:spPr>
          <a:xfrm>
            <a:off x="2542553" y="1370912"/>
            <a:ext cx="722100" cy="544199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3" name="Shape 83"/>
          <p:cNvCxnSpPr>
            <a:endCxn id="81" idx="0"/>
          </p:cNvCxnSpPr>
          <p:nvPr/>
        </p:nvCxnSpPr>
        <p:spPr>
          <a:xfrm>
            <a:off x="4405450" y="1030975"/>
            <a:ext cx="93600" cy="597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4" name="Shape 84"/>
          <p:cNvCxnSpPr>
            <a:stCxn id="81" idx="7"/>
          </p:cNvCxnSpPr>
          <p:nvPr/>
        </p:nvCxnSpPr>
        <p:spPr>
          <a:xfrm flipH="1" rot="10800000">
            <a:off x="5733446" y="1265312"/>
            <a:ext cx="523200" cy="64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5" name="Shape 85"/>
          <p:cNvCxnSpPr>
            <a:stCxn id="81" idx="5"/>
          </p:cNvCxnSpPr>
          <p:nvPr/>
        </p:nvCxnSpPr>
        <p:spPr>
          <a:xfrm>
            <a:off x="5733446" y="3298637"/>
            <a:ext cx="534900" cy="638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6" name="Shape 86"/>
          <p:cNvCxnSpPr>
            <a:stCxn id="81" idx="4"/>
            <a:endCxn id="87" idx="0"/>
          </p:cNvCxnSpPr>
          <p:nvPr/>
        </p:nvCxnSpPr>
        <p:spPr>
          <a:xfrm flipH="1">
            <a:off x="4484650" y="3585175"/>
            <a:ext cx="14400" cy="351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8" name="Shape 88"/>
          <p:cNvCxnSpPr>
            <a:stCxn id="81" idx="3"/>
          </p:cNvCxnSpPr>
          <p:nvPr/>
        </p:nvCxnSpPr>
        <p:spPr>
          <a:xfrm flipH="1">
            <a:off x="2694653" y="3298637"/>
            <a:ext cx="570000" cy="415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89" name="Shape 89"/>
          <p:cNvSpPr txBox="1"/>
          <p:nvPr/>
        </p:nvSpPr>
        <p:spPr>
          <a:xfrm>
            <a:off x="363200" y="339775"/>
            <a:ext cx="2179500" cy="10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 u="sng">
                <a:solidFill>
                  <a:srgbClr val="FF0000"/>
                </a:solidFill>
              </a:rPr>
              <a:t>Long </a:t>
            </a:r>
            <a:r>
              <a:rPr b="1" lang="en" u="sng">
                <a:solidFill>
                  <a:srgbClr val="FF0000"/>
                </a:solidFill>
              </a:rPr>
              <a:t>Hours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/>
              <a:t>6-7 days a week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/>
              <a:t>10-15 hours a day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91" name="Shape 91"/>
          <p:cNvSpPr txBox="1"/>
          <p:nvPr/>
        </p:nvSpPr>
        <p:spPr>
          <a:xfrm>
            <a:off x="3264650" y="46950"/>
            <a:ext cx="2179500" cy="10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u="sng">
                <a:solidFill>
                  <a:srgbClr val="FF0000"/>
                </a:solidFill>
              </a:rPr>
              <a:t>Repetitive Tasks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Simple jobs and tasks over and over again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Less skilled work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b="1" u="sng">
              <a:solidFill>
                <a:srgbClr val="FF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 txBox="1"/>
          <p:nvPr/>
        </p:nvSpPr>
        <p:spPr>
          <a:xfrm>
            <a:off x="6256650" y="234200"/>
            <a:ext cx="2542500" cy="10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u="sng">
                <a:solidFill>
                  <a:srgbClr val="FF0000"/>
                </a:solidFill>
              </a:rPr>
              <a:t>Low Wages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Many could not afford food. Women and children were paid less than men and immigrants were paid even less.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 txBox="1"/>
          <p:nvPr/>
        </p:nvSpPr>
        <p:spPr>
          <a:xfrm>
            <a:off x="6427550" y="3819700"/>
            <a:ext cx="2179500" cy="10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u="sng">
                <a:solidFill>
                  <a:srgbClr val="FF0000"/>
                </a:solidFill>
              </a:rPr>
              <a:t>Living Conditions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Crowded, slums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Many bosses controlled town officials and the rent prices.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 txBox="1"/>
          <p:nvPr/>
        </p:nvSpPr>
        <p:spPr>
          <a:xfrm>
            <a:off x="3394750" y="3936750"/>
            <a:ext cx="2179500" cy="10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u="sng">
                <a:solidFill>
                  <a:srgbClr val="FF0000"/>
                </a:solidFill>
              </a:rPr>
              <a:t>Unemployment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If you were injured you would become unemployed. No health insurance or pension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 txBox="1"/>
          <p:nvPr/>
        </p:nvSpPr>
        <p:spPr>
          <a:xfrm>
            <a:off x="633100" y="3714150"/>
            <a:ext cx="2631600" cy="10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u="sng">
                <a:solidFill>
                  <a:srgbClr val="FF0000"/>
                </a:solidFill>
              </a:rPr>
              <a:t>Child Labor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Paid Less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1:5 children worked, no school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As young as 8 years old. </a:t>
            </a:r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511525"/>
            <a:ext cx="2631599" cy="2061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/>
        <p:spPr>
          <a:xfrm>
            <a:off x="6731425" y="1757724"/>
            <a:ext cx="1592956" cy="20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206250" y="818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Unions =  </a:t>
            </a:r>
          </a:p>
        </p:txBody>
      </p:sp>
      <p:sp>
        <p:nvSpPr>
          <p:cNvPr id="102" name="Shape 102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103" name="Shape 103"/>
          <p:cNvSpPr/>
          <p:nvPr/>
        </p:nvSpPr>
        <p:spPr>
          <a:xfrm>
            <a:off x="375025" y="1017725"/>
            <a:ext cx="4897500" cy="40647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3690675" y="878725"/>
            <a:ext cx="4897500" cy="42036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 txBox="1"/>
          <p:nvPr/>
        </p:nvSpPr>
        <p:spPr>
          <a:xfrm>
            <a:off x="1089625" y="1851200"/>
            <a:ext cx="2601000" cy="26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 sz="1800" u="sng"/>
              <a:t>Knights of Labor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Terrence Powderly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Skilled and unskilled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Women welcomed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Minorities </a:t>
            </a:r>
            <a:r>
              <a:rPr lang="en"/>
              <a:t>welcomed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Does not last long, collapses after a riot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5272525" y="1799675"/>
            <a:ext cx="3778800" cy="25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1800" u="sng"/>
              <a:t>American Federation of Labor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 sz="1800" u="sng"/>
          </a:p>
          <a:p>
            <a:pPr indent="-304800" lvl="0" marL="457200" rtl="0">
              <a:spcBef>
                <a:spcPts val="0"/>
              </a:spcBef>
              <a:buSzPct val="100000"/>
              <a:buChar char="-"/>
            </a:pPr>
            <a:r>
              <a:rPr lang="en" sz="1200"/>
              <a:t>Made up of different unions; carpenters, shoemakers, etc.</a:t>
            </a:r>
          </a:p>
          <a:p>
            <a:pPr indent="-304800" lvl="0" marL="457200" rtl="0">
              <a:spcBef>
                <a:spcPts val="0"/>
              </a:spcBef>
              <a:buSzPct val="100000"/>
              <a:buChar char="-"/>
            </a:pPr>
            <a:r>
              <a:rPr lang="en" sz="1200"/>
              <a:t>Samuel Gomper</a:t>
            </a:r>
          </a:p>
          <a:p>
            <a:pPr indent="-304800" lvl="0" marL="457200" rtl="0">
              <a:spcBef>
                <a:spcPts val="0"/>
              </a:spcBef>
              <a:buSzPct val="100000"/>
              <a:buChar char="-"/>
            </a:pPr>
            <a:r>
              <a:rPr lang="en" sz="1200"/>
              <a:t>Improving conditions and wages</a:t>
            </a:r>
          </a:p>
          <a:p>
            <a:pPr indent="-304800" lvl="0" marL="457200" rtl="0">
              <a:spcBef>
                <a:spcPts val="0"/>
              </a:spcBef>
              <a:buSzPct val="100000"/>
              <a:buChar char="-"/>
            </a:pPr>
            <a:r>
              <a:rPr lang="en" sz="1200"/>
              <a:t>Hostile to immigrants</a:t>
            </a:r>
          </a:p>
          <a:p>
            <a:pPr indent="-304800" lvl="0" marL="457200" rtl="0">
              <a:spcBef>
                <a:spcPts val="0"/>
              </a:spcBef>
              <a:buSzPct val="100000"/>
              <a:buChar char="-"/>
            </a:pPr>
            <a:r>
              <a:rPr lang="en" sz="1200"/>
              <a:t>Did not welcome women or african americans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171100" y="140400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Chapter 5 - The Labor Movement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311700" y="1033525"/>
            <a:ext cx="3988200" cy="333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i="1" lang="en" u="sng"/>
              <a:t>Directions: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Use chapter 5 in the “Gateway to US History” textbook to complete the graphic organizer. The main ideas are given, you are looking for the details. </a:t>
            </a:r>
          </a:p>
        </p:txBody>
      </p:sp>
      <p:sp>
        <p:nvSpPr>
          <p:cNvPr id="113" name="Shape 11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29425" y="292699"/>
            <a:ext cx="3764894" cy="5003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20" name="Shape 1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89950" y="214300"/>
            <a:ext cx="3676650" cy="471487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Shape 121"/>
          <p:cNvSpPr/>
          <p:nvPr/>
        </p:nvSpPr>
        <p:spPr>
          <a:xfrm>
            <a:off x="5295825" y="1417675"/>
            <a:ext cx="3057966" cy="1944918"/>
          </a:xfrm>
          <a:prstGeom prst="irregularSeal1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Find this sheet!</a:t>
            </a:r>
          </a:p>
        </p:txBody>
      </p:sp>
      <p:sp>
        <p:nvSpPr>
          <p:cNvPr id="122" name="Shape 122"/>
          <p:cNvSpPr/>
          <p:nvPr/>
        </p:nvSpPr>
        <p:spPr>
          <a:xfrm>
            <a:off x="5483275" y="3620375"/>
            <a:ext cx="3014700" cy="5271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311700" y="3044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u="sng">
                <a:solidFill>
                  <a:schemeClr val="hlink"/>
                </a:solidFill>
                <a:hlinkClick r:id="rId3"/>
              </a:rPr>
              <a:t>https://www.youtube.com/watch?v=-Ur1iVAmlYY</a:t>
            </a:r>
          </a:p>
        </p:txBody>
      </p:sp>
      <p:sp>
        <p:nvSpPr>
          <p:cNvPr id="128" name="Shape 12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29" name="Shape 1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51500" y="877125"/>
            <a:ext cx="9143999" cy="41702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194525" y="175550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Homework</a:t>
            </a:r>
          </a:p>
        </p:txBody>
      </p:sp>
      <p:sp>
        <p:nvSpPr>
          <p:cNvPr id="135" name="Shape 135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36" name="Shape 1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09426" y="864176"/>
            <a:ext cx="5179549" cy="4110924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Shape 137"/>
          <p:cNvSpPr txBox="1"/>
          <p:nvPr/>
        </p:nvSpPr>
        <p:spPr>
          <a:xfrm>
            <a:off x="351500" y="960750"/>
            <a:ext cx="2788500" cy="388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1800" u="sng"/>
              <a:t>Directions: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en" sz="1800"/>
              <a:t>Use your notes from class, the video, and any internet resources, to create a newspaper headline that might have </a:t>
            </a:r>
            <a:r>
              <a:rPr lang="en" sz="1800"/>
              <a:t>appeared</a:t>
            </a:r>
            <a:r>
              <a:rPr lang="en" sz="1800"/>
              <a:t> the day after the day after the factory fire. </a:t>
            </a:r>
            <a:r>
              <a:rPr b="1" lang="en" sz="1800" u="sng"/>
              <a:t>Be Historically accurate!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