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63" r:id="rId3"/>
    <p:sldId id="257" r:id="rId4"/>
    <p:sldId id="258" r:id="rId5"/>
    <p:sldId id="259" r:id="rId6"/>
    <p:sldId id="260" r:id="rId7"/>
    <p:sldId id="261" r:id="rId8"/>
    <p:sldId id="264"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248"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33035304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sp>
        <p:nvSpPr>
          <p:cNvPr id="11" name="Shape 11"/>
          <p:cNvSpPr/>
          <p:nvPr/>
        </p:nvSpPr>
        <p:spPr>
          <a:xfrm>
            <a:off x="4358475" y="0"/>
            <a:ext cx="3853200" cy="5143500"/>
          </a:xfrm>
          <a:prstGeom prst="rect">
            <a:avLst/>
          </a:prstGeom>
          <a:solidFill>
            <a:schemeClr val="accent5"/>
          </a:solidFill>
          <a:ln>
            <a:noFill/>
          </a:ln>
        </p:spPr>
        <p:txBody>
          <a:bodyPr wrap="square"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wrap="square"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wrap="square"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600" cy="2146200"/>
          </a:xfrm>
          <a:prstGeom prst="rect">
            <a:avLst/>
          </a:prstGeom>
        </p:spPr>
        <p:txBody>
          <a:bodyPr wrap="square"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wrap="square"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200" cy="17862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Playfair Display"/>
              <a:buChar char="●"/>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hyperlink" Target="https://app.discoveryeducation.com/techbook2:concept/view/guidConceptId/0B1144A7-B5BF-495B-AA3D-02BF050B5080/guidUnitId/CE59790A-DCE5-4E96-8AE2-AAF5281ABAFE%23/tab=explore-tab&amp;page=7&amp;subTab=explore-main-tab"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hyperlink" Target="https://app.discoveryeducation.com/techbook2:concept/view/guidConceptId/0B1144A7-B5BF-495B-AA3D-02BF050B5080/guidUnitId/CE59790A-DCE5-4E96-8AE2-AAF5281ABAFE%23/tab=explore-tab&amp;page=8&amp;subTab=explore-main-tab" TargetMode="External"/><Relationship Id="rId5" Type="http://schemas.openxmlformats.org/officeDocument/2006/relationships/image" Target="../media/image5.jpg"/><Relationship Id="rId6" Type="http://schemas.openxmlformats.org/officeDocument/2006/relationships/image" Target="../media/image6.jpg"/><Relationship Id="rId7" Type="http://schemas.openxmlformats.org/officeDocument/2006/relationships/image" Target="../media/image7.jpg"/><Relationship Id="rId8" Type="http://schemas.openxmlformats.org/officeDocument/2006/relationships/image" Target="../media/image8.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5" Type="http://schemas.openxmlformats.org/officeDocument/2006/relationships/image" Target="../media/image11.jp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app.discoveryeducation.com/techbook2:concept/view/guidConceptId/0B1144A7-B5BF-495B-AA3D-02BF050B5080/guidUnitId/CE59790A-DCE5-4E96-8AE2-AAF5281ABAFE%23/tab=explore-tab&amp;page=10&amp;subTab=explore-main-tab" TargetMode="External"/><Relationship Id="rId4" Type="http://schemas.openxmlformats.org/officeDocument/2006/relationships/image" Target="../media/image12.jpg"/><Relationship Id="rId5" Type="http://schemas.openxmlformats.org/officeDocument/2006/relationships/image" Target="../media/image13.jp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14.jp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wrap="square" lIns="91425" tIns="91425" rIns="91425" bIns="91425" anchor="ctr" anchorCtr="0">
            <a:noAutofit/>
          </a:bodyPr>
          <a:lstStyle/>
          <a:p>
            <a:pPr lvl="0">
              <a:spcBef>
                <a:spcPts val="0"/>
              </a:spcBef>
              <a:buNone/>
            </a:pPr>
            <a:r>
              <a:rPr lang="en" sz="3000" i="1">
                <a:latin typeface="Calibri"/>
                <a:ea typeface="Calibri"/>
                <a:cs typeface="Calibri"/>
                <a:sym typeface="Calibri"/>
              </a:rPr>
              <a:t>How did the United States become an industrialized society after the Civil War? </a:t>
            </a:r>
          </a:p>
        </p:txBody>
      </p:sp>
      <p:sp>
        <p:nvSpPr>
          <p:cNvPr id="59" name="Shape 59"/>
          <p:cNvSpPr txBox="1">
            <a:spLocks noGrp="1"/>
          </p:cNvSpPr>
          <p:nvPr>
            <p:ph type="subTitle" idx="1"/>
          </p:nvPr>
        </p:nvSpPr>
        <p:spPr>
          <a:xfrm>
            <a:off x="344250" y="3550650"/>
            <a:ext cx="4910100" cy="577800"/>
          </a:xfrm>
          <a:prstGeom prst="rect">
            <a:avLst/>
          </a:prstGeom>
        </p:spPr>
        <p:txBody>
          <a:bodyPr wrap="square" lIns="91425" tIns="91425" rIns="91425" bIns="91425" anchor="ctr" anchorCtr="0">
            <a:noAutofit/>
          </a:bodyPr>
          <a:lstStyle/>
          <a:p>
            <a:pPr lvl="0">
              <a:spcBef>
                <a:spcPts val="0"/>
              </a:spcBef>
              <a:buNone/>
            </a:pPr>
            <a:r>
              <a:rPr lang="en"/>
              <a:t>Unit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US" dirty="0" smtClean="0"/>
              <a:t>DBW </a:t>
            </a:r>
            <a:r>
              <a:rPr lang="en" dirty="0" smtClean="0"/>
              <a:t>Homework</a:t>
            </a:r>
            <a:r>
              <a:rPr lang="en-US" dirty="0" smtClean="0"/>
              <a:t> Review – Background </a:t>
            </a:r>
            <a:endParaRPr lang="en" dirty="0"/>
          </a:p>
        </p:txBody>
      </p:sp>
      <p:pic>
        <p:nvPicPr>
          <p:cNvPr id="113" name="Shape 113"/>
          <p:cNvPicPr preferRelativeResize="0"/>
          <p:nvPr/>
        </p:nvPicPr>
        <p:blipFill>
          <a:blip r:embed="rId3">
            <a:alphaModFix/>
          </a:blip>
          <a:stretch>
            <a:fillRect/>
          </a:stretch>
        </p:blipFill>
        <p:spPr>
          <a:xfrm>
            <a:off x="1748355" y="2146238"/>
            <a:ext cx="4892724" cy="2378449"/>
          </a:xfrm>
          <a:prstGeom prst="rect">
            <a:avLst/>
          </a:prstGeom>
          <a:noFill/>
          <a:ln>
            <a:noFill/>
          </a:ln>
        </p:spPr>
      </p:pic>
      <p:sp>
        <p:nvSpPr>
          <p:cNvPr id="115" name="Shape 115"/>
          <p:cNvSpPr txBox="1"/>
          <p:nvPr/>
        </p:nvSpPr>
        <p:spPr>
          <a:xfrm>
            <a:off x="199175" y="1124775"/>
            <a:ext cx="7080586" cy="1663800"/>
          </a:xfrm>
          <a:prstGeom prst="rect">
            <a:avLst/>
          </a:prstGeom>
          <a:noFill/>
          <a:ln>
            <a:noFill/>
          </a:ln>
        </p:spPr>
        <p:txBody>
          <a:bodyPr wrap="square" lIns="91425" tIns="91425" rIns="91425" bIns="91425" anchor="t" anchorCtr="0">
            <a:noAutofit/>
          </a:bodyPr>
          <a:lstStyle/>
          <a:p>
            <a:pPr lvl="0">
              <a:spcBef>
                <a:spcPts val="0"/>
              </a:spcBef>
              <a:buNone/>
            </a:pPr>
            <a:r>
              <a:rPr lang="en" sz="1800" b="1" u="sng" dirty="0"/>
              <a:t>Directions: </a:t>
            </a:r>
            <a:r>
              <a:rPr lang="en" sz="1800" dirty="0"/>
              <a:t>Use </a:t>
            </a:r>
            <a:r>
              <a:rPr lang="en-US" sz="1800" dirty="0" smtClean="0"/>
              <a:t>the background reading “How violent was the West”. </a:t>
            </a:r>
            <a:r>
              <a:rPr lang="en" sz="1800" dirty="0" smtClean="0"/>
              <a:t>Write </a:t>
            </a:r>
            <a:r>
              <a:rPr lang="en" sz="1800" dirty="0"/>
              <a:t>down two pieces of evidence in your box </a:t>
            </a:r>
            <a:r>
              <a:rPr lang="en" sz="1800" dirty="0" smtClean="0"/>
              <a:t>#</a:t>
            </a:r>
            <a:r>
              <a:rPr lang="en-US" sz="1800" dirty="0" smtClean="0"/>
              <a:t>1</a:t>
            </a:r>
            <a:r>
              <a:rPr lang="en" sz="1800" dirty="0" smtClean="0"/>
              <a:t> </a:t>
            </a:r>
            <a:r>
              <a:rPr lang="en" sz="1800" dirty="0"/>
              <a:t>graphic organizer.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226150" y="316150"/>
            <a:ext cx="8832300" cy="572700"/>
          </a:xfrm>
          <a:prstGeom prst="rect">
            <a:avLst/>
          </a:prstGeom>
        </p:spPr>
        <p:txBody>
          <a:bodyPr wrap="square" lIns="91425" tIns="91425" rIns="91425" bIns="91425" anchor="t" anchorCtr="0">
            <a:noAutofit/>
          </a:bodyPr>
          <a:lstStyle/>
          <a:p>
            <a:pPr lvl="0">
              <a:spcBef>
                <a:spcPts val="0"/>
              </a:spcBef>
              <a:buNone/>
            </a:pPr>
            <a:r>
              <a:rPr lang="en" sz="2000" dirty="0"/>
              <a:t>LEQ: </a:t>
            </a:r>
            <a:r>
              <a:rPr lang="en" sz="1000" dirty="0">
                <a:latin typeface="Arial"/>
                <a:ea typeface="Arial"/>
                <a:cs typeface="Arial"/>
                <a:sym typeface="Arial"/>
              </a:rPr>
              <a:t> </a:t>
            </a:r>
            <a:r>
              <a:rPr lang="en" sz="1800" dirty="0">
                <a:latin typeface="Arial"/>
                <a:ea typeface="Arial"/>
                <a:cs typeface="Arial"/>
                <a:sym typeface="Arial"/>
              </a:rPr>
              <a:t>What encouraged settlers to move west to the Great Plains</a:t>
            </a:r>
            <a:r>
              <a:rPr lang="en" sz="1800" dirty="0" smtClean="0">
                <a:latin typeface="Arial"/>
                <a:ea typeface="Arial"/>
                <a:cs typeface="Arial"/>
                <a:sym typeface="Arial"/>
              </a:rPr>
              <a:t>?</a:t>
            </a:r>
            <a:endParaRPr dirty="0"/>
          </a:p>
        </p:txBody>
      </p:sp>
      <p:sp>
        <p:nvSpPr>
          <p:cNvPr id="65" name="Shape 65"/>
          <p:cNvSpPr txBox="1">
            <a:spLocks noGrp="1"/>
          </p:cNvSpPr>
          <p:nvPr>
            <p:ph type="body" idx="1"/>
          </p:nvPr>
        </p:nvSpPr>
        <p:spPr>
          <a:xfrm>
            <a:off x="273025" y="666415"/>
            <a:ext cx="4878600" cy="2922588"/>
          </a:xfrm>
          <a:prstGeom prst="rect">
            <a:avLst/>
          </a:prstGeom>
        </p:spPr>
        <p:txBody>
          <a:bodyPr wrap="square" lIns="91425" tIns="91425" rIns="91425" bIns="91425" anchor="t" anchorCtr="0">
            <a:noAutofit/>
          </a:bodyPr>
          <a:lstStyle/>
          <a:p>
            <a:pPr lvl="0">
              <a:spcBef>
                <a:spcPts val="0"/>
              </a:spcBef>
              <a:buNone/>
            </a:pPr>
            <a:endParaRPr dirty="0"/>
          </a:p>
          <a:p>
            <a:pPr lvl="0">
              <a:spcBef>
                <a:spcPts val="0"/>
              </a:spcBef>
              <a:buNone/>
            </a:pPr>
            <a:r>
              <a:rPr lang="en" dirty="0"/>
              <a:t>Bellwork: </a:t>
            </a:r>
          </a:p>
          <a:p>
            <a:pPr marL="457200" lvl="0" indent="-228600" rtl="0">
              <a:spcBef>
                <a:spcPts val="0"/>
              </a:spcBef>
              <a:buAutoNum type="arabicPeriod"/>
            </a:pPr>
            <a:r>
              <a:rPr lang="en" dirty="0"/>
              <a:t>Write down your LEQ and HW.</a:t>
            </a:r>
          </a:p>
          <a:p>
            <a:pPr marL="457200" lvl="0" indent="-228600" rtl="0">
              <a:spcBef>
                <a:spcPts val="0"/>
              </a:spcBef>
              <a:buAutoNum type="arabicPeriod"/>
            </a:pPr>
            <a:r>
              <a:rPr lang="en" dirty="0"/>
              <a:t>Have your Test Corrections and West Graphic Organizer out to turn in. </a:t>
            </a:r>
          </a:p>
          <a:p>
            <a:pPr lvl="0" rtl="0">
              <a:spcBef>
                <a:spcPts val="0"/>
              </a:spcBef>
              <a:buNone/>
            </a:pPr>
            <a:endParaRPr dirty="0"/>
          </a:p>
          <a:p>
            <a:pPr marL="457200" lvl="0" indent="-228600" rtl="0">
              <a:spcBef>
                <a:spcPts val="0"/>
              </a:spcBef>
              <a:buAutoNum type="arabicPeriod"/>
            </a:pPr>
            <a:r>
              <a:rPr lang="en" dirty="0"/>
              <a:t>Complete the push and pull Bellwork in the sleeve! Why did people migrate to the West?</a:t>
            </a:r>
          </a:p>
          <a:p>
            <a:pPr lvl="0" rtl="0">
              <a:spcBef>
                <a:spcPts val="0"/>
              </a:spcBef>
              <a:buNone/>
            </a:pPr>
            <a:endParaRPr dirty="0"/>
          </a:p>
        </p:txBody>
      </p:sp>
      <p:sp>
        <p:nvSpPr>
          <p:cNvPr id="66" name="Shape 66"/>
          <p:cNvSpPr/>
          <p:nvPr/>
        </p:nvSpPr>
        <p:spPr>
          <a:xfrm>
            <a:off x="2554175" y="4680800"/>
            <a:ext cx="2202600" cy="210900"/>
          </a:xfrm>
          <a:prstGeom prst="rightArrow">
            <a:avLst>
              <a:gd name="adj1" fmla="val 50000"/>
              <a:gd name="adj2" fmla="val 50000"/>
            </a:avLst>
          </a:prstGeom>
          <a:solidFill>
            <a:srgbClr val="FFFF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pic>
        <p:nvPicPr>
          <p:cNvPr id="67" name="Shape 67"/>
          <p:cNvPicPr preferRelativeResize="0"/>
          <p:nvPr/>
        </p:nvPicPr>
        <p:blipFill>
          <a:blip r:embed="rId3">
            <a:alphaModFix/>
          </a:blip>
          <a:stretch>
            <a:fillRect/>
          </a:stretch>
        </p:blipFill>
        <p:spPr>
          <a:xfrm>
            <a:off x="5320026" y="1183350"/>
            <a:ext cx="3260200" cy="41768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Shape 72"/>
          <p:cNvPicPr preferRelativeResize="0"/>
          <p:nvPr/>
        </p:nvPicPr>
        <p:blipFill>
          <a:blip r:embed="rId3">
            <a:alphaModFix/>
          </a:blip>
          <a:stretch>
            <a:fillRect/>
          </a:stretch>
        </p:blipFill>
        <p:spPr>
          <a:xfrm>
            <a:off x="4374875" y="0"/>
            <a:ext cx="4114800" cy="5143500"/>
          </a:xfrm>
          <a:prstGeom prst="rect">
            <a:avLst/>
          </a:prstGeom>
          <a:noFill/>
          <a:ln>
            <a:noFill/>
          </a:ln>
        </p:spPr>
      </p:pic>
      <p:sp>
        <p:nvSpPr>
          <p:cNvPr id="73" name="Shape 73"/>
          <p:cNvSpPr txBox="1"/>
          <p:nvPr/>
        </p:nvSpPr>
        <p:spPr>
          <a:xfrm>
            <a:off x="246050" y="199175"/>
            <a:ext cx="3983700" cy="4815600"/>
          </a:xfrm>
          <a:prstGeom prst="rect">
            <a:avLst/>
          </a:prstGeom>
          <a:noFill/>
          <a:ln>
            <a:noFill/>
          </a:ln>
        </p:spPr>
        <p:txBody>
          <a:bodyPr wrap="square" lIns="91425" tIns="91425" rIns="91425" bIns="91425" anchor="t" anchorCtr="0">
            <a:noAutofit/>
          </a:bodyPr>
          <a:lstStyle/>
          <a:p>
            <a:pPr lvl="0" algn="ctr">
              <a:spcBef>
                <a:spcPts val="0"/>
              </a:spcBef>
              <a:buNone/>
            </a:pPr>
            <a:r>
              <a:rPr lang="en" sz="1800" b="1" u="sng">
                <a:solidFill>
                  <a:srgbClr val="FF0000"/>
                </a:solidFill>
              </a:rPr>
              <a:t>Cause and Effect</a:t>
            </a:r>
          </a:p>
          <a:p>
            <a:pPr lvl="0">
              <a:spcBef>
                <a:spcPts val="0"/>
              </a:spcBef>
              <a:buNone/>
            </a:pPr>
            <a:endParaRPr sz="1800"/>
          </a:p>
          <a:p>
            <a:pPr lvl="0">
              <a:spcBef>
                <a:spcPts val="0"/>
              </a:spcBef>
              <a:buNone/>
            </a:pPr>
            <a:r>
              <a:rPr lang="en" sz="1800" b="1" u="sng"/>
              <a:t>Directions:</a:t>
            </a:r>
            <a:r>
              <a:rPr lang="en" sz="1800"/>
              <a:t> Watch a five minute video clip about agriculture. You are looking for the cause, or why farmers needed new equipment. You are also looking for the effect, or what happened after with the new equipment. </a:t>
            </a:r>
          </a:p>
          <a:p>
            <a:pPr lvl="0">
              <a:spcBef>
                <a:spcPts val="0"/>
              </a:spcBef>
              <a:buNone/>
            </a:pPr>
            <a:endParaRPr/>
          </a:p>
          <a:p>
            <a:pPr lvl="0">
              <a:spcBef>
                <a:spcPts val="0"/>
              </a:spcBef>
              <a:buNone/>
            </a:pPr>
            <a:r>
              <a:rPr lang="en" u="sng">
                <a:solidFill>
                  <a:schemeClr val="hlink"/>
                </a:solidFill>
                <a:hlinkClick r:id="rId4"/>
              </a:rPr>
              <a:t>https://app.discoveryeducation.com/techbook2:concept/view/guidConceptId/0B1144A7-B5BF-495B-AA3D-02BF050B5080/guidUnitId/CE59790A-DCE5-4E96-8AE2-AAF5281ABAFE#/tab=explore-tab&amp;page=7&amp;subTab=explore-main-tab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00800" y="81825"/>
            <a:ext cx="8520600" cy="572700"/>
          </a:xfrm>
          <a:prstGeom prst="rect">
            <a:avLst/>
          </a:prstGeom>
        </p:spPr>
        <p:txBody>
          <a:bodyPr wrap="square" lIns="91425" tIns="91425" rIns="91425" bIns="91425" anchor="t" anchorCtr="0">
            <a:noAutofit/>
          </a:bodyPr>
          <a:lstStyle/>
          <a:p>
            <a:pPr lvl="0">
              <a:spcBef>
                <a:spcPts val="0"/>
              </a:spcBef>
              <a:buNone/>
            </a:pPr>
            <a:r>
              <a:rPr lang="en"/>
              <a:t>Communication</a:t>
            </a:r>
          </a:p>
        </p:txBody>
      </p:sp>
      <p:pic>
        <p:nvPicPr>
          <p:cNvPr id="79" name="Shape 79"/>
          <p:cNvPicPr preferRelativeResize="0"/>
          <p:nvPr/>
        </p:nvPicPr>
        <p:blipFill>
          <a:blip r:embed="rId3">
            <a:alphaModFix/>
          </a:blip>
          <a:stretch>
            <a:fillRect/>
          </a:stretch>
        </p:blipFill>
        <p:spPr>
          <a:xfrm>
            <a:off x="924725" y="654525"/>
            <a:ext cx="3048000" cy="1638300"/>
          </a:xfrm>
          <a:prstGeom prst="rect">
            <a:avLst/>
          </a:prstGeom>
          <a:noFill/>
          <a:ln>
            <a:noFill/>
          </a:ln>
        </p:spPr>
      </p:pic>
      <p:sp>
        <p:nvSpPr>
          <p:cNvPr id="80" name="Shape 80"/>
          <p:cNvSpPr txBox="1"/>
          <p:nvPr/>
        </p:nvSpPr>
        <p:spPr>
          <a:xfrm>
            <a:off x="4716900" y="1546550"/>
            <a:ext cx="3904500" cy="3000000"/>
          </a:xfrm>
          <a:prstGeom prst="rect">
            <a:avLst/>
          </a:prstGeom>
          <a:noFill/>
          <a:ln>
            <a:noFill/>
          </a:ln>
        </p:spPr>
        <p:txBody>
          <a:bodyPr wrap="square" lIns="91425" tIns="91425" rIns="91425" bIns="91425" anchor="ctr" anchorCtr="0">
            <a:noAutofit/>
          </a:bodyPr>
          <a:lstStyle/>
          <a:p>
            <a:pPr lvl="0" rtl="0">
              <a:spcBef>
                <a:spcPts val="0"/>
              </a:spcBef>
              <a:buNone/>
            </a:pPr>
            <a:r>
              <a:rPr lang="en" sz="700" u="sng">
                <a:solidFill>
                  <a:schemeClr val="hlink"/>
                </a:solidFill>
                <a:hlinkClick r:id="rId4"/>
              </a:rPr>
              <a:t>https://app.discoveryeducation.com/techbook2:concept/view/guidConceptId/0B1144A7-B5BF-495B-AA3D-02BF050B5080/guidUnitId/CE59790A-DCE5-4E96-8AE2-AAF5281ABAFE#/tab=explore-tab&amp;page=8&amp;subTab=explore-main-tab</a:t>
            </a:r>
          </a:p>
        </p:txBody>
      </p:sp>
      <p:pic>
        <p:nvPicPr>
          <p:cNvPr id="81" name="Shape 81"/>
          <p:cNvPicPr preferRelativeResize="0"/>
          <p:nvPr/>
        </p:nvPicPr>
        <p:blipFill>
          <a:blip r:embed="rId5">
            <a:alphaModFix/>
          </a:blip>
          <a:stretch>
            <a:fillRect/>
          </a:stretch>
        </p:blipFill>
        <p:spPr>
          <a:xfrm>
            <a:off x="4049075" y="-70312"/>
            <a:ext cx="4197375" cy="2826225"/>
          </a:xfrm>
          <a:prstGeom prst="rect">
            <a:avLst/>
          </a:prstGeom>
          <a:noFill/>
          <a:ln>
            <a:noFill/>
          </a:ln>
        </p:spPr>
      </p:pic>
      <p:pic>
        <p:nvPicPr>
          <p:cNvPr id="82" name="Shape 82"/>
          <p:cNvPicPr preferRelativeResize="0"/>
          <p:nvPr/>
        </p:nvPicPr>
        <p:blipFill>
          <a:blip r:embed="rId6">
            <a:alphaModFix/>
          </a:blip>
          <a:stretch>
            <a:fillRect/>
          </a:stretch>
        </p:blipFill>
        <p:spPr>
          <a:xfrm>
            <a:off x="4348900" y="3163400"/>
            <a:ext cx="2635900" cy="2062874"/>
          </a:xfrm>
          <a:prstGeom prst="rect">
            <a:avLst/>
          </a:prstGeom>
          <a:noFill/>
          <a:ln>
            <a:noFill/>
          </a:ln>
        </p:spPr>
      </p:pic>
      <p:pic>
        <p:nvPicPr>
          <p:cNvPr id="83" name="Shape 83"/>
          <p:cNvPicPr preferRelativeResize="0"/>
          <p:nvPr/>
        </p:nvPicPr>
        <p:blipFill>
          <a:blip r:embed="rId7">
            <a:alphaModFix/>
          </a:blip>
          <a:stretch>
            <a:fillRect/>
          </a:stretch>
        </p:blipFill>
        <p:spPr>
          <a:xfrm>
            <a:off x="444350" y="2429221"/>
            <a:ext cx="3904555" cy="3000000"/>
          </a:xfrm>
          <a:prstGeom prst="rect">
            <a:avLst/>
          </a:prstGeom>
          <a:noFill/>
          <a:ln>
            <a:noFill/>
          </a:ln>
        </p:spPr>
      </p:pic>
      <p:pic>
        <p:nvPicPr>
          <p:cNvPr id="84" name="Shape 84"/>
          <p:cNvPicPr preferRelativeResize="0"/>
          <p:nvPr/>
        </p:nvPicPr>
        <p:blipFill>
          <a:blip r:embed="rId8">
            <a:alphaModFix/>
          </a:blip>
          <a:stretch>
            <a:fillRect/>
          </a:stretch>
        </p:blipFill>
        <p:spPr>
          <a:xfrm>
            <a:off x="6896825" y="3163400"/>
            <a:ext cx="2826475" cy="1980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217975" y="163825"/>
            <a:ext cx="8520600" cy="572700"/>
          </a:xfrm>
          <a:prstGeom prst="rect">
            <a:avLst/>
          </a:prstGeom>
        </p:spPr>
        <p:txBody>
          <a:bodyPr wrap="square" lIns="91425" tIns="91425" rIns="91425" bIns="91425" anchor="t" anchorCtr="0">
            <a:noAutofit/>
          </a:bodyPr>
          <a:lstStyle/>
          <a:p>
            <a:pPr lvl="0">
              <a:spcBef>
                <a:spcPts val="0"/>
              </a:spcBef>
              <a:buNone/>
            </a:pPr>
            <a:r>
              <a:rPr lang="en"/>
              <a:t>Electricity</a:t>
            </a:r>
          </a:p>
        </p:txBody>
      </p:sp>
      <p:pic>
        <p:nvPicPr>
          <p:cNvPr id="90" name="Shape 90"/>
          <p:cNvPicPr preferRelativeResize="0"/>
          <p:nvPr/>
        </p:nvPicPr>
        <p:blipFill>
          <a:blip r:embed="rId3">
            <a:alphaModFix/>
          </a:blip>
          <a:stretch>
            <a:fillRect/>
          </a:stretch>
        </p:blipFill>
        <p:spPr>
          <a:xfrm>
            <a:off x="571797" y="1095475"/>
            <a:ext cx="2635075" cy="3544200"/>
          </a:xfrm>
          <a:prstGeom prst="rect">
            <a:avLst/>
          </a:prstGeom>
          <a:noFill/>
          <a:ln>
            <a:noFill/>
          </a:ln>
        </p:spPr>
      </p:pic>
      <p:pic>
        <p:nvPicPr>
          <p:cNvPr id="91" name="Shape 91"/>
          <p:cNvPicPr preferRelativeResize="0"/>
          <p:nvPr/>
        </p:nvPicPr>
        <p:blipFill>
          <a:blip r:embed="rId4">
            <a:alphaModFix/>
          </a:blip>
          <a:stretch>
            <a:fillRect/>
          </a:stretch>
        </p:blipFill>
        <p:spPr>
          <a:xfrm>
            <a:off x="5259825" y="1428750"/>
            <a:ext cx="3621200" cy="2715900"/>
          </a:xfrm>
          <a:prstGeom prst="rect">
            <a:avLst/>
          </a:prstGeom>
          <a:noFill/>
          <a:ln>
            <a:noFill/>
          </a:ln>
        </p:spPr>
      </p:pic>
      <p:pic>
        <p:nvPicPr>
          <p:cNvPr id="92" name="Shape 92"/>
          <p:cNvPicPr preferRelativeResize="0"/>
          <p:nvPr/>
        </p:nvPicPr>
        <p:blipFill>
          <a:blip r:embed="rId5">
            <a:alphaModFix/>
          </a:blip>
          <a:stretch>
            <a:fillRect/>
          </a:stretch>
        </p:blipFill>
        <p:spPr>
          <a:xfrm>
            <a:off x="3537925" y="1291275"/>
            <a:ext cx="1524000" cy="2990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Industrialization</a:t>
            </a:r>
          </a:p>
        </p:txBody>
      </p:sp>
      <p:sp>
        <p:nvSpPr>
          <p:cNvPr id="98" name="Shape 98"/>
          <p:cNvSpPr txBox="1">
            <a:spLocks noGrp="1"/>
          </p:cNvSpPr>
          <p:nvPr>
            <p:ph type="body" idx="1"/>
          </p:nvPr>
        </p:nvSpPr>
        <p:spPr>
          <a:xfrm>
            <a:off x="311700" y="1234075"/>
            <a:ext cx="2828400" cy="3334800"/>
          </a:xfrm>
          <a:prstGeom prst="rect">
            <a:avLst/>
          </a:prstGeom>
        </p:spPr>
        <p:txBody>
          <a:bodyPr wrap="square" lIns="91425" tIns="91425" rIns="91425" bIns="91425" anchor="t" anchorCtr="0">
            <a:noAutofit/>
          </a:bodyPr>
          <a:lstStyle/>
          <a:p>
            <a:pPr lvl="0">
              <a:spcBef>
                <a:spcPts val="0"/>
              </a:spcBef>
              <a:buNone/>
            </a:pPr>
            <a:r>
              <a:rPr lang="en" sz="900" u="sng">
                <a:solidFill>
                  <a:schemeClr val="hlink"/>
                </a:solidFill>
                <a:hlinkClick r:id="rId3"/>
              </a:rPr>
              <a:t>https://app.discoveryeducation.com/techbook2:concept/view/guidConceptId/0B1144A7-B5BF-495B-AA3D-02BF050B5080/guidUnitId/CE59790A-DCE5-4E96-8AE2-AAF5281ABAFE#/tab=explore-tab&amp;page=10&amp;subTab=explore-main-tab</a:t>
            </a:r>
          </a:p>
        </p:txBody>
      </p:sp>
      <p:pic>
        <p:nvPicPr>
          <p:cNvPr id="99" name="Shape 99"/>
          <p:cNvPicPr preferRelativeResize="0"/>
          <p:nvPr/>
        </p:nvPicPr>
        <p:blipFill>
          <a:blip r:embed="rId4">
            <a:alphaModFix/>
          </a:blip>
          <a:stretch>
            <a:fillRect/>
          </a:stretch>
        </p:blipFill>
        <p:spPr>
          <a:xfrm>
            <a:off x="3375650" y="0"/>
            <a:ext cx="5715000" cy="3467100"/>
          </a:xfrm>
          <a:prstGeom prst="rect">
            <a:avLst/>
          </a:prstGeom>
          <a:noFill/>
          <a:ln>
            <a:noFill/>
          </a:ln>
        </p:spPr>
      </p:pic>
      <p:pic>
        <p:nvPicPr>
          <p:cNvPr id="100" name="Shape 100"/>
          <p:cNvPicPr preferRelativeResize="0"/>
          <p:nvPr/>
        </p:nvPicPr>
        <p:blipFill>
          <a:blip r:embed="rId5">
            <a:alphaModFix/>
          </a:blip>
          <a:stretch>
            <a:fillRect/>
          </a:stretch>
        </p:blipFill>
        <p:spPr>
          <a:xfrm>
            <a:off x="-260350" y="2856271"/>
            <a:ext cx="5989674" cy="2357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Homework</a:t>
            </a:r>
          </a:p>
        </p:txBody>
      </p:sp>
      <p:pic>
        <p:nvPicPr>
          <p:cNvPr id="113" name="Shape 113"/>
          <p:cNvPicPr preferRelativeResize="0"/>
          <p:nvPr/>
        </p:nvPicPr>
        <p:blipFill>
          <a:blip r:embed="rId3">
            <a:alphaModFix/>
          </a:blip>
          <a:stretch>
            <a:fillRect/>
          </a:stretch>
        </p:blipFill>
        <p:spPr>
          <a:xfrm>
            <a:off x="153600" y="2323473"/>
            <a:ext cx="4892724" cy="2378449"/>
          </a:xfrm>
          <a:prstGeom prst="rect">
            <a:avLst/>
          </a:prstGeom>
          <a:noFill/>
          <a:ln>
            <a:noFill/>
          </a:ln>
        </p:spPr>
      </p:pic>
      <p:pic>
        <p:nvPicPr>
          <p:cNvPr id="114" name="Shape 114"/>
          <p:cNvPicPr preferRelativeResize="0"/>
          <p:nvPr/>
        </p:nvPicPr>
        <p:blipFill>
          <a:blip r:embed="rId4">
            <a:alphaModFix/>
          </a:blip>
          <a:stretch>
            <a:fillRect/>
          </a:stretch>
        </p:blipFill>
        <p:spPr>
          <a:xfrm>
            <a:off x="5267185" y="445025"/>
            <a:ext cx="3762206" cy="5143499"/>
          </a:xfrm>
          <a:prstGeom prst="rect">
            <a:avLst/>
          </a:prstGeom>
          <a:noFill/>
          <a:ln>
            <a:noFill/>
          </a:ln>
        </p:spPr>
      </p:pic>
      <p:sp>
        <p:nvSpPr>
          <p:cNvPr id="115" name="Shape 115"/>
          <p:cNvSpPr txBox="1"/>
          <p:nvPr/>
        </p:nvSpPr>
        <p:spPr>
          <a:xfrm>
            <a:off x="199175" y="1124775"/>
            <a:ext cx="4768500" cy="1663800"/>
          </a:xfrm>
          <a:prstGeom prst="rect">
            <a:avLst/>
          </a:prstGeom>
          <a:noFill/>
          <a:ln>
            <a:noFill/>
          </a:ln>
        </p:spPr>
        <p:txBody>
          <a:bodyPr wrap="square" lIns="91425" tIns="91425" rIns="91425" bIns="91425" anchor="t" anchorCtr="0">
            <a:noAutofit/>
          </a:bodyPr>
          <a:lstStyle/>
          <a:p>
            <a:pPr lvl="0">
              <a:spcBef>
                <a:spcPts val="0"/>
              </a:spcBef>
              <a:buNone/>
            </a:pPr>
            <a:r>
              <a:rPr lang="en" b="1" u="sng"/>
              <a:t>Directions: </a:t>
            </a:r>
            <a:r>
              <a:rPr lang="en"/>
              <a:t>Use documents #1, #2, and #3 to look for evidence that the West was violent. Write down two pieces of evidence in your box #2 graphic organizer. </a:t>
            </a:r>
          </a:p>
        </p:txBody>
      </p:sp>
    </p:spTree>
    <p:extLst>
      <p:ext uri="{BB962C8B-B14F-4D97-AF65-F5344CB8AC3E}">
        <p14:creationId xmlns:p14="http://schemas.microsoft.com/office/powerpoint/2010/main" val="1751172123"/>
      </p:ext>
    </p:extLst>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Words>
  <Application>Microsoft Macintosh PowerPoint</Application>
  <PresentationFormat>On-screen Show (16:9)</PresentationFormat>
  <Paragraphs>23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Playfair Display</vt:lpstr>
      <vt:lpstr>Montserrat</vt:lpstr>
      <vt:lpstr>Oswald</vt:lpstr>
      <vt:lpstr>Pop</vt:lpstr>
      <vt:lpstr>How did the United States become an industrialized society after the Civil War? </vt:lpstr>
      <vt:lpstr>DBW Homework Review – Background </vt:lpstr>
      <vt:lpstr>LEQ:  What encouraged settlers to move west to the Great Plains?</vt:lpstr>
      <vt:lpstr>PowerPoint Presentation</vt:lpstr>
      <vt:lpstr>Communication</vt:lpstr>
      <vt:lpstr>Electricity</vt:lpstr>
      <vt:lpstr>Industrialization</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the United States become an industrialized society after the Civil War? </dc:title>
  <cp:lastModifiedBy>admin</cp:lastModifiedBy>
  <cp:revision>1</cp:revision>
  <dcterms:modified xsi:type="dcterms:W3CDTF">2017-09-11T19:15:09Z</dcterms:modified>
</cp:coreProperties>
</file>