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layfair Displ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  <p:embeddedFont>
      <p:font typeface="Permanent Marker"/>
      <p:regular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D2A10C9D-7BB3-40D9-B22D-69095F2A47EA}">
  <a:tblStyle styleId="{D2A10C9D-7BB3-40D9-B22D-69095F2A47EA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ermanentMarker-regular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layfairDisplay-bold.fntdata"/><Relationship Id="rId12" Type="http://schemas.openxmlformats.org/officeDocument/2006/relationships/font" Target="fonts/PlayfairDisplay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boldItalic.fntdata"/><Relationship Id="rId14" Type="http://schemas.openxmlformats.org/officeDocument/2006/relationships/font" Target="fonts/PlayfairDispl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Italic.fntdata"/><Relationship Id="rId6" Type="http://schemas.openxmlformats.org/officeDocument/2006/relationships/slide" Target="slides/slide1.xml"/><Relationship Id="rId18" Type="http://schemas.openxmlformats.org/officeDocument/2006/relationships/font" Target="fonts/La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app.discoveryeducation.com/techbook2:concept/view/guidConceptId/6EB5A523-7494-4A97-A0FB-0AD6306AC5C1/guidUnitId/CCA7E5C4-C735-451C-856E-10CEA889214E#/tab=explore-tab&amp;page=4&amp;subTab=explore-main-tab" TargetMode="External"/><Relationship Id="rId4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app.discoveryeducation.com/techbook2:concept/view/guidConceptId/6EB5A523-7494-4A97-A0FB-0AD6306AC5C1/guidUnitId/CCA7E5C4-C735-451C-856E-10CEA889214E#/tab=explore-tab&amp;page=5&amp;subTab=explore-main-tab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3096300" y="1059425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Progressivism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Unit #3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UEQ: </a:t>
            </a:r>
            <a:r>
              <a:rPr i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How did social movements shape politics and reform in the late 19</a:t>
            </a:r>
            <a:r>
              <a:rPr baseline="30000" i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i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and early 20</a:t>
            </a:r>
            <a:r>
              <a:rPr baseline="30000" i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i="1" lang="en"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centuries?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LEQ: </a:t>
            </a:r>
            <a:r>
              <a:rPr b="0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did Wilson earn the respect of progressives?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0"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Shape 66"/>
          <p:cNvSpPr txBox="1"/>
          <p:nvPr/>
        </p:nvSpPr>
        <p:spPr>
          <a:xfrm>
            <a:off x="374925" y="1405975"/>
            <a:ext cx="5565300" cy="34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Write down your LEQ and HW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Place your Venn diagram HW out to be collected.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1800"/>
              <a:t>On a white board write down two things that Wilson did as president.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https://app.discoveryeducation.com/techbook2:concept/view/guidConceptId/6EB5A523-7494-4A97-A0FB-0AD6306AC5C1/guidUnitId/CCA7E5C4-C735-451C-856E-10CEA889214E#/tab=explore-tab&amp;page=4&amp;subTab=explore-main-tab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84312" y="1819612"/>
            <a:ext cx="2847975" cy="160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this Sheet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91500" y="-57100"/>
            <a:ext cx="4495800" cy="51054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/>
          <p:nvPr/>
        </p:nvSpPr>
        <p:spPr>
          <a:xfrm>
            <a:off x="761575" y="1616875"/>
            <a:ext cx="2870400" cy="3282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427600" y="2226100"/>
            <a:ext cx="3538350" cy="1944918"/>
          </a:xfrm>
          <a:prstGeom prst="irregularSeal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What is Progressivism again?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Reading and Questions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4491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u="sng"/>
              <a:t>Directions:</a:t>
            </a: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Use the reading to find what Wilson did as President. How did he change tariffs, banks, and businesses for the better?  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52050" y="413274"/>
            <a:ext cx="3593600" cy="4316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98425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“Progressive” Amendments to the Constitution</a:t>
            </a:r>
          </a:p>
        </p:txBody>
      </p:sp>
      <p:graphicFrame>
        <p:nvGraphicFramePr>
          <p:cNvPr id="88" name="Shape 88"/>
          <p:cNvGraphicFramePr/>
          <p:nvPr/>
        </p:nvGraphicFramePr>
        <p:xfrm>
          <a:off x="343250" y="720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{D2A10C9D-7BB3-40D9-B22D-69095F2A47EA}</a:tableStyleId>
              </a:tblPr>
              <a:tblGrid>
                <a:gridCol w="4652350"/>
                <a:gridCol w="3904750"/>
              </a:tblGrid>
              <a:tr h="17546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 u="sng">
                          <a:latin typeface="Permanent Marker"/>
                          <a:ea typeface="Permanent Marker"/>
                          <a:cs typeface="Permanent Marker"/>
                          <a:sym typeface="Permanent Marker"/>
                        </a:rPr>
                        <a:t>16th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050">
                        <a:solidFill>
                          <a:srgbClr val="222222"/>
                        </a:solidFill>
                      </a:endParaRP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222222"/>
                          </a:solidFill>
                        </a:rPr>
                        <a:t>Empowered Congress to impose a federal income tax. Eliminated a need to rely on tariffs to raise money. 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222222"/>
                          </a:solidFill>
                        </a:rPr>
                        <a:t>Money for the construction and maintenance of roads, bridges, and schools.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 u="sng">
                        <a:latin typeface="Permanent Marker"/>
                        <a:ea typeface="Permanent Marker"/>
                        <a:cs typeface="Permanent Marker"/>
                        <a:sym typeface="Permanent Marker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 u="sng">
                          <a:latin typeface="Permanent Marker"/>
                          <a:ea typeface="Permanent Marker"/>
                          <a:cs typeface="Permanent Marker"/>
                          <a:sym typeface="Permanent Marker"/>
                        </a:rPr>
                        <a:t>17th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050"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The amendment establishes that two U.S. senators will represent each state, and the voters of each state will directly elect these senators. Tries to end corruption.</a:t>
                      </a:r>
                    </a:p>
                  </a:txBody>
                  <a:tcPr marT="91425" marB="91425" marR="91425" marL="91425"/>
                </a:tc>
              </a:tr>
              <a:tr h="125347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 u="sng">
                          <a:latin typeface="Permanent Marker"/>
                          <a:ea typeface="Permanent Marker"/>
                          <a:cs typeface="Permanent Marker"/>
                          <a:sym typeface="Permanent Marker"/>
                        </a:rPr>
                        <a:t>18th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 u="sng">
                          <a:solidFill>
                            <a:schemeClr val="hlink"/>
                          </a:solidFill>
                          <a:latin typeface="Permanent Marker"/>
                          <a:ea typeface="Permanent Marker"/>
                          <a:cs typeface="Permanent Marker"/>
                          <a:sym typeface="Permanent Marker"/>
                          <a:hlinkClick r:id="rId3"/>
                        </a:rPr>
                        <a:t>Gone Dry!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 u="sng">
                        <a:latin typeface="Permanent Marker"/>
                        <a:ea typeface="Permanent Marker"/>
                        <a:cs typeface="Permanent Marker"/>
                        <a:sym typeface="Permanent Marker"/>
                      </a:endParaRP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imposed the national prohibition of alcohol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rgbClr val="222222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Reformers believed that establishing prohibition would significantly lessen problems such as family abuse, crime, and absenteeism. 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 u="sng">
                          <a:latin typeface="Permanent Marker"/>
                          <a:ea typeface="Permanent Marker"/>
                          <a:cs typeface="Permanent Marker"/>
                          <a:sym typeface="Permanent Marker"/>
                        </a:rPr>
                        <a:t>19th</a:t>
                      </a:r>
                    </a:p>
                    <a:p>
                      <a:pPr lvl="0" algn="l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u="sng"/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</a:rPr>
                        <a:t>In 1919, Congress passed the Nineteenth Amendment to guarantee women the vote. The amendment then went to the states for ratification. In a little more than 12 months, enough states voted to ratify this amendment.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 u="sng">
                        <a:latin typeface="Permanent Marker"/>
                        <a:ea typeface="Permanent Marker"/>
                        <a:cs typeface="Permanent Marker"/>
                        <a:sym typeface="Permanent Marker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 u="sng">
                        <a:latin typeface="Permanent Marker"/>
                        <a:ea typeface="Permanent Marker"/>
                        <a:cs typeface="Permanent Marker"/>
                        <a:sym typeface="Permanent Marker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 u="sng">
                        <a:latin typeface="Permanent Marker"/>
                        <a:ea typeface="Permanent Marker"/>
                        <a:cs typeface="Permanent Marker"/>
                        <a:sym typeface="Permanent Marker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800" u="sng">
                        <a:latin typeface="Permanent Marker"/>
                        <a:ea typeface="Permanent Marker"/>
                        <a:cs typeface="Permanent Marker"/>
                        <a:sym typeface="Permanent Marker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182825" y="984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249" y="572224"/>
            <a:ext cx="7554500" cy="4395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