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9"/>
  </p:notesMasterIdLst>
  <p:handoutMasterIdLst>
    <p:handoutMasterId r:id="rId10"/>
  </p:handoutMasterIdLst>
  <p:sldIdLst>
    <p:sldId id="256" r:id="rId2"/>
    <p:sldId id="257" r:id="rId3"/>
    <p:sldId id="258" r:id="rId4"/>
    <p:sldId id="259" r:id="rId5"/>
    <p:sldId id="260" r:id="rId6"/>
    <p:sldId id="262"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71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5BC747-5449-40C0-A193-A88FF066BEEF}" type="datetimeFigureOut">
              <a:rPr lang="en-US" smtClean="0"/>
              <a:t>2/15/2017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C2600B-AB57-4884-8A93-28FB5ED68CF8}" type="slidenum">
              <a:rPr lang="en-US" smtClean="0"/>
              <a:t>0</a:t>
            </a:fld>
            <a:endParaRPr lang="en-US"/>
          </a:p>
        </p:txBody>
      </p:sp>
    </p:spTree>
    <p:extLst>
      <p:ext uri="{BB962C8B-B14F-4D97-AF65-F5344CB8AC3E}">
        <p14:creationId xmlns:p14="http://schemas.microsoft.com/office/powerpoint/2010/main" val="1016207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91F591-4510-4861-8EF6-271D250622C9}" type="datetimeFigureOut">
              <a:rPr lang="en-US"/>
              <a:t>2/15/2017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85DA2-E900-4B7F-8676-4F21B5649803}" type="slidenum">
              <a:rPr lang="en-US"/>
              <a:t>‹#›</a:t>
            </a:fld>
            <a:endParaRPr lang="en-US"/>
          </a:p>
        </p:txBody>
      </p:sp>
    </p:spTree>
    <p:extLst>
      <p:ext uri="{BB962C8B-B14F-4D97-AF65-F5344CB8AC3E}">
        <p14:creationId xmlns:p14="http://schemas.microsoft.com/office/powerpoint/2010/main" val="29760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A85DA2-E900-4B7F-8676-4F21B5649803}" type="slidenum">
              <a:rPr lang="en-US"/>
              <a:t>6</a:t>
            </a:fld>
            <a:endParaRPr lang="en-US"/>
          </a:p>
        </p:txBody>
      </p:sp>
    </p:spTree>
    <p:extLst>
      <p:ext uri="{BB962C8B-B14F-4D97-AF65-F5344CB8AC3E}">
        <p14:creationId xmlns:p14="http://schemas.microsoft.com/office/powerpoint/2010/main" val="285332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dirty="0"/>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1160EA64-D806-43AC-9DF2-F8C432F32B4C}" type="datetimeFigureOut">
              <a:rPr lang="en-US" dirty="0"/>
              <a:t>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9F9C37B-1D36-470B-8223-D6C91242EC14}" type="datetimeFigureOut">
              <a:rPr lang="en-US" dirty="0"/>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7C6F52A-A82B-47A2-A83A-8C4C91F2D59F}" type="datetimeFigureOut">
              <a:rPr lang="en-US" dirty="0"/>
              <a:t>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070A7B3-6521-4DCA-87E5-044747A908C1}" type="datetimeFigureOut">
              <a:rPr lang="en-US" dirty="0"/>
              <a:t>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dirty="0"/>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AB134690-1557-4C89-A502-4959FE7FAD70}" type="datetimeFigureOut">
              <a:rPr lang="en-US" dirty="0"/>
              <a:t>2/15/2017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dirty="0"/>
              <a:t>2/15/2017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dirty="0"/>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2/15/2017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dirty="0"/>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2/15/2017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2/15/2017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Other minority </a:t>
            </a:r>
            <a:r>
              <a:rPr lang="en-US"/>
              <a:t>social movements</a:t>
            </a:r>
          </a:p>
        </p:txBody>
      </p:sp>
      <p:sp>
        <p:nvSpPr>
          <p:cNvPr id="3" name="Subtitle 2"/>
          <p:cNvSpPr>
            <a:spLocks noGrp="1"/>
          </p:cNvSpPr>
          <p:nvPr>
            <p:ph type="subTitle" idx="1"/>
          </p:nvPr>
        </p:nvSpPr>
        <p:spPr>
          <a:xfrm>
            <a:off x="1562100" y="4305300"/>
            <a:ext cx="8747725" cy="1239838"/>
          </a:xfrm>
        </p:spPr>
        <p:txBody>
          <a:bodyPr vert="horz" lIns="91440" tIns="45720" rIns="91440" bIns="45720" rtlCol="0" anchor="t">
            <a:normAutofit fontScale="85000" lnSpcReduction="10000"/>
          </a:bodyPr>
          <a:lstStyle/>
          <a:p>
            <a:r>
              <a:rPr lang="en-US" sz="3600" dirty="0"/>
              <a:t>LEQ: How were Latinos, Native Americans, and Women impacted during the Civil Rights Movement?</a:t>
            </a:r>
            <a:endParaRPr lang="en-US" sz="3600" dirty="0">
              <a:solidFill>
                <a:srgbClr val="FFFFFF"/>
              </a:solidFill>
              <a:latin typeface="Gill Sans MT"/>
            </a:endParaRPr>
          </a:p>
        </p:txBody>
      </p:sp>
    </p:spTree>
    <p:extLst>
      <p:ext uri="{BB962C8B-B14F-4D97-AF65-F5344CB8AC3E}">
        <p14:creationId xmlns:p14="http://schemas.microsoft.com/office/powerpoint/2010/main" val="181870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37864" cy="1188720"/>
          </a:xfrm>
        </p:spPr>
        <p:txBody>
          <a:bodyPr/>
          <a:lstStyle/>
          <a:p>
            <a:r>
              <a:rPr lang="en-US" dirty="0"/>
              <a:t>Latinos</a:t>
            </a:r>
          </a:p>
        </p:txBody>
      </p:sp>
      <p:sp>
        <p:nvSpPr>
          <p:cNvPr id="3" name="Content Placeholder 2"/>
          <p:cNvSpPr>
            <a:spLocks noGrp="1"/>
          </p:cNvSpPr>
          <p:nvPr>
            <p:ph sz="half" idx="1"/>
          </p:nvPr>
        </p:nvSpPr>
        <p:spPr>
          <a:xfrm>
            <a:off x="0" y="1188720"/>
            <a:ext cx="7553949" cy="5669280"/>
          </a:xfrm>
        </p:spPr>
        <p:txBody>
          <a:bodyPr>
            <a:normAutofit/>
          </a:bodyPr>
          <a:lstStyle/>
          <a:p>
            <a:r>
              <a:rPr lang="en-US" sz="2000" dirty="0"/>
              <a:t>During the 1960s, the latino population tripled from 3 million to 9 million coming from a variety of countries and settling along the borders and coastlines of the U.S.</a:t>
            </a:r>
          </a:p>
          <a:p>
            <a:endParaRPr lang="en-US" sz="2000" dirty="0"/>
          </a:p>
          <a:p>
            <a:r>
              <a:rPr lang="en-US" sz="2000" dirty="0"/>
              <a:t>Cesar Chavez began the United Farm Workers Union and fought for better pay, treatment, and hours by convincing supermarkets to boycott goods until the growers gave in to their demands</a:t>
            </a:r>
          </a:p>
          <a:p>
            <a:endParaRPr lang="en-US" sz="2000" dirty="0"/>
          </a:p>
          <a:p>
            <a:r>
              <a:rPr lang="en-US" sz="2000" dirty="0"/>
              <a:t>The "Brown Movement" began demanding better education, including language classes, as well as increased respect for latino culture</a:t>
            </a:r>
          </a:p>
          <a:p>
            <a:endParaRPr lang="en-US" sz="2000" dirty="0"/>
          </a:p>
          <a:p>
            <a:r>
              <a:rPr lang="en-US" sz="2000" dirty="0"/>
              <a:t>Latino political movements also were successful in getting more political representation, winning both house and senate seats as well mayors, school boards, and city councils.</a:t>
            </a:r>
          </a:p>
        </p:txBody>
      </p:sp>
      <p:pic>
        <p:nvPicPr>
          <p:cNvPr id="5" name="Content Placeholder 4"/>
          <p:cNvPicPr>
            <a:picLocks noGrp="1" noChangeAspect="1"/>
          </p:cNvPicPr>
          <p:nvPr>
            <p:ph sz="half" idx="2"/>
          </p:nvPr>
        </p:nvPicPr>
        <p:blipFill>
          <a:blip r:embed="rId2"/>
          <a:stretch>
            <a:fillRect/>
          </a:stretch>
        </p:blipFill>
        <p:spPr>
          <a:xfrm>
            <a:off x="8641370" y="0"/>
            <a:ext cx="3550630" cy="3101975"/>
          </a:xfrm>
        </p:spPr>
      </p:pic>
      <p:pic>
        <p:nvPicPr>
          <p:cNvPr id="6" name="Picture 5"/>
          <p:cNvPicPr>
            <a:picLocks noChangeAspect="1"/>
          </p:cNvPicPr>
          <p:nvPr/>
        </p:nvPicPr>
        <p:blipFill>
          <a:blip r:embed="rId3"/>
          <a:stretch>
            <a:fillRect/>
          </a:stretch>
        </p:blipFill>
        <p:spPr>
          <a:xfrm>
            <a:off x="7553949" y="3128861"/>
            <a:ext cx="4638051" cy="3729139"/>
          </a:xfrm>
          <a:prstGeom prst="rect">
            <a:avLst/>
          </a:prstGeom>
        </p:spPr>
      </p:pic>
    </p:spTree>
    <p:extLst>
      <p:ext uri="{BB962C8B-B14F-4D97-AF65-F5344CB8AC3E}">
        <p14:creationId xmlns:p14="http://schemas.microsoft.com/office/powerpoint/2010/main" val="5091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479876" cy="1145265"/>
          </a:xfrm>
        </p:spPr>
        <p:txBody>
          <a:bodyPr/>
          <a:lstStyle/>
          <a:p>
            <a:r>
              <a:rPr lang="en-US"/>
              <a:t>Native Americans</a:t>
            </a:r>
          </a:p>
        </p:txBody>
      </p:sp>
      <p:sp>
        <p:nvSpPr>
          <p:cNvPr id="3" name="Content Placeholder 2"/>
          <p:cNvSpPr>
            <a:spLocks noGrp="1"/>
          </p:cNvSpPr>
          <p:nvPr>
            <p:ph sz="half" idx="1"/>
          </p:nvPr>
        </p:nvSpPr>
        <p:spPr>
          <a:xfrm>
            <a:off x="0" y="1145265"/>
            <a:ext cx="7133480" cy="5712735"/>
          </a:xfrm>
        </p:spPr>
        <p:txBody>
          <a:bodyPr>
            <a:noAutofit/>
          </a:bodyPr>
          <a:lstStyle/>
          <a:p>
            <a:pPr>
              <a:buFont typeface="Arial" charset="0"/>
              <a:buChar char="•"/>
            </a:pPr>
            <a:r>
              <a:rPr lang="en-US" sz="2000" dirty="0"/>
              <a:t>Native Americans wanted to be able to choose their own way of life rather than have the United States force a life on them, which President Johnson signed into a bill in 1968</a:t>
            </a:r>
          </a:p>
          <a:p>
            <a:endParaRPr lang="en-US" sz="2000" dirty="0"/>
          </a:p>
          <a:p>
            <a:r>
              <a:rPr lang="en-US" sz="2000" dirty="0"/>
              <a:t>Some young Indians started the American Indian Movement (AIM) to combat police brutality but branched out to protect large Native populations.</a:t>
            </a:r>
          </a:p>
          <a:p>
            <a:endParaRPr lang="en-US" sz="2000" dirty="0"/>
          </a:p>
          <a:p>
            <a:r>
              <a:rPr lang="en-US" sz="2000" dirty="0"/>
              <a:t>Later AIM, as well as other groups, began protesting, sometimes violently, against the U.S. Government and their treaty violations throughout history</a:t>
            </a:r>
          </a:p>
          <a:p>
            <a:endParaRPr lang="en-US" sz="2000" dirty="0"/>
          </a:p>
          <a:p>
            <a:r>
              <a:rPr lang="en-US" sz="2000" dirty="0"/>
              <a:t>Congress and the federal courts did make reforms including giving land back that had been taken through treaty violations, passing education reforms, and granting more self-determination for native groups</a:t>
            </a:r>
          </a:p>
        </p:txBody>
      </p:sp>
      <p:pic>
        <p:nvPicPr>
          <p:cNvPr id="6" name="Picture 5"/>
          <p:cNvPicPr>
            <a:picLocks noChangeAspect="1"/>
          </p:cNvPicPr>
          <p:nvPr/>
        </p:nvPicPr>
        <p:blipFill>
          <a:blip r:embed="rId2"/>
          <a:stretch>
            <a:fillRect/>
          </a:stretch>
        </p:blipFill>
        <p:spPr>
          <a:xfrm>
            <a:off x="7241910" y="1"/>
            <a:ext cx="4950090" cy="3421750"/>
          </a:xfrm>
          <a:prstGeom prst="rect">
            <a:avLst/>
          </a:prstGeom>
        </p:spPr>
      </p:pic>
      <p:pic>
        <p:nvPicPr>
          <p:cNvPr id="7" name="Picture 6"/>
          <p:cNvPicPr>
            <a:picLocks noChangeAspect="1"/>
          </p:cNvPicPr>
          <p:nvPr/>
        </p:nvPicPr>
        <p:blipFill>
          <a:blip r:embed="rId3"/>
          <a:stretch>
            <a:fillRect/>
          </a:stretch>
        </p:blipFill>
        <p:spPr>
          <a:xfrm>
            <a:off x="7144361" y="3421751"/>
            <a:ext cx="5047639" cy="3436249"/>
          </a:xfrm>
          <a:prstGeom prst="rect">
            <a:avLst/>
          </a:prstGeom>
        </p:spPr>
      </p:pic>
      <p:sp>
        <p:nvSpPr>
          <p:cNvPr id="8" name="Content Placeholder 7"/>
          <p:cNvSpPr>
            <a:spLocks noGrp="1"/>
          </p:cNvSpPr>
          <p:nvPr>
            <p:ph sz="half" idx="2"/>
          </p:nvPr>
        </p:nvSpPr>
        <p:spPr>
          <a:xfrm>
            <a:off x="5853683" y="3756018"/>
            <a:ext cx="4270247" cy="3101982"/>
          </a:xfrm>
        </p:spPr>
        <p:txBody>
          <a:bodyPr/>
          <a:lstStyle/>
          <a:p>
            <a:endParaRPr lang="en-US" dirty="0"/>
          </a:p>
        </p:txBody>
      </p:sp>
    </p:spTree>
    <p:extLst>
      <p:ext uri="{BB962C8B-B14F-4D97-AF65-F5344CB8AC3E}">
        <p14:creationId xmlns:p14="http://schemas.microsoft.com/office/powerpoint/2010/main" val="75264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74630" cy="1159915"/>
          </a:xfrm>
        </p:spPr>
        <p:txBody>
          <a:bodyPr/>
          <a:lstStyle/>
          <a:p>
            <a:r>
              <a:rPr lang="en-US" dirty="0"/>
              <a:t>A New Women's Movement </a:t>
            </a:r>
          </a:p>
        </p:txBody>
      </p:sp>
      <p:sp>
        <p:nvSpPr>
          <p:cNvPr id="3" name="Content Placeholder 2"/>
          <p:cNvSpPr>
            <a:spLocks noGrp="1"/>
          </p:cNvSpPr>
          <p:nvPr>
            <p:ph sz="half" idx="1"/>
          </p:nvPr>
        </p:nvSpPr>
        <p:spPr>
          <a:xfrm>
            <a:off x="0" y="1159915"/>
            <a:ext cx="6649107" cy="5698085"/>
          </a:xfrm>
        </p:spPr>
        <p:txBody>
          <a:bodyPr>
            <a:normAutofit/>
          </a:bodyPr>
          <a:lstStyle/>
          <a:p>
            <a:r>
              <a:rPr lang="en-US" sz="2000" dirty="0"/>
              <a:t>In the 1960s, feminism rose up behind the belief women should have economic, political, and social equality with men.</a:t>
            </a:r>
          </a:p>
          <a:p>
            <a:endParaRPr lang="en-US" sz="2000" dirty="0"/>
          </a:p>
          <a:p>
            <a:r>
              <a:rPr lang="en-US" sz="2000" dirty="0"/>
              <a:t>Women were often not allowed to work certain jobs, or were paid less than their male coworkers even though the did the same job, causing women to organize groups to combat this treatment</a:t>
            </a:r>
          </a:p>
          <a:p>
            <a:endParaRPr lang="en-US" sz="2000" dirty="0"/>
          </a:p>
          <a:p>
            <a:r>
              <a:rPr lang="en-US" sz="2000" dirty="0"/>
              <a:t>Betty Friedan wrote a book called the Feminine Mystique where she outlined that the role of women as housewife left many women unfulfilled and asking "is this all?"</a:t>
            </a:r>
          </a:p>
          <a:p>
            <a:endParaRPr lang="en-US" sz="2000" dirty="0"/>
          </a:p>
          <a:p>
            <a:r>
              <a:rPr lang="en-US" sz="2000" dirty="0"/>
              <a:t>Early on The Civil Rights Act of 1964 and the Equal Employment Opportunity Commission (EEOC) seemed to solve these problems only to fall short of true equality.</a:t>
            </a:r>
          </a:p>
        </p:txBody>
      </p:sp>
      <p:pic>
        <p:nvPicPr>
          <p:cNvPr id="5" name="Content Placeholder 4"/>
          <p:cNvPicPr>
            <a:picLocks noGrp="1" noChangeAspect="1"/>
          </p:cNvPicPr>
          <p:nvPr>
            <p:ph sz="half" idx="2"/>
          </p:nvPr>
        </p:nvPicPr>
        <p:blipFill>
          <a:blip r:embed="rId2"/>
          <a:stretch>
            <a:fillRect/>
          </a:stretch>
        </p:blipFill>
        <p:spPr>
          <a:xfrm>
            <a:off x="7390523" y="0"/>
            <a:ext cx="4801477" cy="2700830"/>
          </a:xfrm>
        </p:spPr>
      </p:pic>
      <p:pic>
        <p:nvPicPr>
          <p:cNvPr id="7" name="Picture 6"/>
          <p:cNvPicPr>
            <a:picLocks noChangeAspect="1"/>
          </p:cNvPicPr>
          <p:nvPr/>
        </p:nvPicPr>
        <p:blipFill>
          <a:blip r:embed="rId3"/>
          <a:stretch>
            <a:fillRect/>
          </a:stretch>
        </p:blipFill>
        <p:spPr>
          <a:xfrm>
            <a:off x="6649107" y="2700830"/>
            <a:ext cx="5542893" cy="4157170"/>
          </a:xfrm>
          <a:prstGeom prst="rect">
            <a:avLst/>
          </a:prstGeom>
        </p:spPr>
      </p:pic>
    </p:spTree>
    <p:extLst>
      <p:ext uri="{BB962C8B-B14F-4D97-AF65-F5344CB8AC3E}">
        <p14:creationId xmlns:p14="http://schemas.microsoft.com/office/powerpoint/2010/main" val="165937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338315" cy="1072780"/>
          </a:xfrm>
        </p:spPr>
        <p:txBody>
          <a:bodyPr/>
          <a:lstStyle/>
          <a:p>
            <a:r>
              <a:rPr lang="en-US"/>
              <a:t>Women organize</a:t>
            </a:r>
          </a:p>
        </p:txBody>
      </p:sp>
      <p:sp>
        <p:nvSpPr>
          <p:cNvPr id="3" name="Content Placeholder 2"/>
          <p:cNvSpPr>
            <a:spLocks noGrp="1"/>
          </p:cNvSpPr>
          <p:nvPr>
            <p:ph sz="half" idx="1"/>
          </p:nvPr>
        </p:nvSpPr>
        <p:spPr>
          <a:xfrm>
            <a:off x="0" y="1072780"/>
            <a:ext cx="7355405" cy="5785220"/>
          </a:xfrm>
        </p:spPr>
        <p:txBody>
          <a:bodyPr vert="horz" lIns="91440" tIns="45720" rIns="91440" bIns="45720" rtlCol="0" anchor="t">
            <a:normAutofit/>
          </a:bodyPr>
          <a:lstStyle/>
          <a:p>
            <a:r>
              <a:rPr lang="en-US" sz="2000" dirty="0"/>
              <a:t>Women first created the National Organization for Women (NOW) to fight for childcare facilities so more women could work as well as pressure the EEOC to better enforce equality rules</a:t>
            </a:r>
          </a:p>
          <a:p>
            <a:endParaRPr lang="en-US" sz="2000" dirty="0"/>
          </a:p>
          <a:p>
            <a:r>
              <a:rPr lang="en-US" sz="2000" dirty="0"/>
              <a:t>These led to a variety of other women's' groups and even led Gloria Steinem to create the National Women's Political caucus to seek political office as well the women's magazine Ms to treat issues from a feminist point of view</a:t>
            </a:r>
          </a:p>
          <a:p>
            <a:endParaRPr lang="en-US" sz="2000" dirty="0"/>
          </a:p>
          <a:p>
            <a:r>
              <a:rPr lang="en-US" sz="2000" dirty="0"/>
              <a:t>This led to political fights like Roe v. Wade over abortion and the Equal Rights Amendment. This caused a backlash against the feminist movement. </a:t>
            </a:r>
          </a:p>
          <a:p>
            <a:endParaRPr lang="en-US" sz="2000" dirty="0"/>
          </a:p>
          <a:p>
            <a:r>
              <a:rPr lang="en-US" sz="2000" dirty="0"/>
              <a:t>Overall the movement led to more job opportunities, more women in politics, more women graduating from college, but struggled to get women into top positions.</a:t>
            </a:r>
          </a:p>
        </p:txBody>
      </p:sp>
      <p:pic>
        <p:nvPicPr>
          <p:cNvPr id="5" name="Content Placeholder 4"/>
          <p:cNvPicPr>
            <a:picLocks noGrp="1" noChangeAspect="1"/>
          </p:cNvPicPr>
          <p:nvPr>
            <p:ph sz="half" idx="2"/>
          </p:nvPr>
        </p:nvPicPr>
        <p:blipFill>
          <a:blip r:embed="rId2"/>
          <a:stretch>
            <a:fillRect/>
          </a:stretch>
        </p:blipFill>
        <p:spPr>
          <a:xfrm>
            <a:off x="8556625" y="4676775"/>
            <a:ext cx="3635375" cy="2181225"/>
          </a:xfrm>
        </p:spPr>
      </p:pic>
      <p:pic>
        <p:nvPicPr>
          <p:cNvPr id="6" name="Picture 5"/>
          <p:cNvPicPr>
            <a:picLocks noChangeAspect="1"/>
          </p:cNvPicPr>
          <p:nvPr/>
        </p:nvPicPr>
        <p:blipFill>
          <a:blip r:embed="rId3"/>
          <a:stretch>
            <a:fillRect/>
          </a:stretch>
        </p:blipFill>
        <p:spPr>
          <a:xfrm>
            <a:off x="9194800" y="2755901"/>
            <a:ext cx="2997200" cy="1920874"/>
          </a:xfrm>
          <a:prstGeom prst="rect">
            <a:avLst/>
          </a:prstGeom>
        </p:spPr>
      </p:pic>
      <p:pic>
        <p:nvPicPr>
          <p:cNvPr id="7" name="Picture 6"/>
          <p:cNvPicPr>
            <a:picLocks noChangeAspect="1"/>
          </p:cNvPicPr>
          <p:nvPr/>
        </p:nvPicPr>
        <p:blipFill>
          <a:blip r:embed="rId4"/>
          <a:stretch>
            <a:fillRect/>
          </a:stretch>
        </p:blipFill>
        <p:spPr>
          <a:xfrm>
            <a:off x="7355405" y="0"/>
            <a:ext cx="4889500" cy="2755900"/>
          </a:xfrm>
          <a:prstGeom prst="rect">
            <a:avLst/>
          </a:prstGeom>
        </p:spPr>
      </p:pic>
    </p:spTree>
    <p:extLst>
      <p:ext uri="{BB962C8B-B14F-4D97-AF65-F5344CB8AC3E}">
        <p14:creationId xmlns:p14="http://schemas.microsoft.com/office/powerpoint/2010/main" val="122118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0"/>
            <a:ext cx="7729728" cy="1188720"/>
          </a:xfrm>
        </p:spPr>
        <p:txBody>
          <a:bodyPr>
            <a:normAutofit/>
          </a:bodyPr>
          <a:lstStyle/>
          <a:p>
            <a:r>
              <a:rPr lang="en-US" sz="2400" dirty="0"/>
              <a:t>Continuing the Battle for Equality</a:t>
            </a:r>
          </a:p>
        </p:txBody>
      </p:sp>
      <p:sp>
        <p:nvSpPr>
          <p:cNvPr id="3" name="Content Placeholder 2"/>
          <p:cNvSpPr>
            <a:spLocks noGrp="1"/>
          </p:cNvSpPr>
          <p:nvPr>
            <p:ph sz="half" idx="1"/>
          </p:nvPr>
        </p:nvSpPr>
        <p:spPr>
          <a:xfrm>
            <a:off x="0" y="1323975"/>
            <a:ext cx="7592885" cy="5263522"/>
          </a:xfrm>
        </p:spPr>
        <p:txBody>
          <a:bodyPr vert="horz" lIns="91440" tIns="45720" rIns="91440" bIns="45720" rtlCol="0" anchor="t">
            <a:normAutofit/>
          </a:bodyPr>
          <a:lstStyle/>
          <a:p>
            <a:endParaRPr lang="en-US"/>
          </a:p>
          <a:p>
            <a:r>
              <a:rPr lang="en-US" dirty="0"/>
              <a:t>Many people opposed equal rights for women. Phyllis Schlafly, along with conservative religious groups, felt that the Equal Rights Amendment would end the husband's responsibility to provide for his family. </a:t>
            </a:r>
          </a:p>
          <a:p>
            <a:pPr marL="0" indent="0">
              <a:buNone/>
            </a:pPr>
            <a:endParaRPr lang="en-US" dirty="0"/>
          </a:p>
          <a:p>
            <a:r>
              <a:rPr lang="en-US" dirty="0"/>
              <a:t>Title IX </a:t>
            </a:r>
            <a:r>
              <a:rPr lang="en-US" dirty="0">
                <a:solidFill>
                  <a:srgbClr val="222222"/>
                </a:solidFill>
                <a:latin typeface="Arial"/>
              </a:rPr>
              <a:t>of the Education Amendments Act of 1972 is a federal law that states: "No person in the United States shall, on the basis of sex, be excluded from participation in, be denied the benefits of, or be subjected to discrimination under any education program or activity receiving Federal financial assistance."</a:t>
            </a:r>
          </a:p>
          <a:p>
            <a:endParaRPr lang="en-US" dirty="0">
              <a:solidFill>
                <a:srgbClr val="222222"/>
              </a:solidFill>
              <a:latin typeface="Arial"/>
            </a:endParaRPr>
          </a:p>
          <a:p>
            <a:r>
              <a:rPr lang="en-US" dirty="0">
                <a:solidFill>
                  <a:srgbClr val="222222"/>
                </a:solidFill>
                <a:latin typeface="Arial"/>
              </a:rPr>
              <a:t>A year after Title IX, the number one women's tennis player in the world was challenged to a "Battle of the Sexes". Billy Jean King was to play former men's champion, 55 year-old Bobby Riggs. The match helped to gain respect for women's athletics. </a:t>
            </a:r>
          </a:p>
        </p:txBody>
      </p:sp>
      <p:pic>
        <p:nvPicPr>
          <p:cNvPr id="4" name="Picture 3" descr="Unknown.jpeg"/>
          <p:cNvPicPr>
            <a:picLocks noChangeAspect="1"/>
          </p:cNvPicPr>
          <p:nvPr/>
        </p:nvPicPr>
        <p:blipFill>
          <a:blip r:embed="rId3"/>
          <a:stretch>
            <a:fillRect/>
          </a:stretch>
        </p:blipFill>
        <p:spPr>
          <a:xfrm>
            <a:off x="7924800" y="2038350"/>
            <a:ext cx="4167605" cy="2750945"/>
          </a:xfrm>
          <a:prstGeom prst="rect">
            <a:avLst/>
          </a:prstGeom>
        </p:spPr>
      </p:pic>
      <p:pic>
        <p:nvPicPr>
          <p:cNvPr id="7" name="Picture 6" descr="lead_960.jpg"/>
          <p:cNvPicPr>
            <a:picLocks noChangeAspect="1"/>
          </p:cNvPicPr>
          <p:nvPr/>
        </p:nvPicPr>
        <p:blipFill>
          <a:blip r:embed="rId4"/>
          <a:stretch>
            <a:fillRect/>
          </a:stretch>
        </p:blipFill>
        <p:spPr>
          <a:xfrm>
            <a:off x="8233911" y="95250"/>
            <a:ext cx="3551917" cy="2259768"/>
          </a:xfrm>
          <a:prstGeom prst="rect">
            <a:avLst/>
          </a:prstGeom>
        </p:spPr>
      </p:pic>
      <p:pic>
        <p:nvPicPr>
          <p:cNvPr id="8" name="Picture 7" descr="df0e3676b07fb1544b58b14d2bac955a.jpg"/>
          <p:cNvPicPr>
            <a:picLocks noChangeAspect="1"/>
          </p:cNvPicPr>
          <p:nvPr/>
        </p:nvPicPr>
        <p:blipFill>
          <a:blip r:embed="rId5"/>
          <a:stretch>
            <a:fillRect/>
          </a:stretch>
        </p:blipFill>
        <p:spPr>
          <a:xfrm>
            <a:off x="8572500" y="4667250"/>
            <a:ext cx="2743200" cy="2314575"/>
          </a:xfrm>
          <a:prstGeom prst="rect">
            <a:avLst/>
          </a:prstGeom>
        </p:spPr>
      </p:pic>
    </p:spTree>
    <p:extLst>
      <p:ext uri="{BB962C8B-B14F-4D97-AF65-F5344CB8AC3E}">
        <p14:creationId xmlns:p14="http://schemas.microsoft.com/office/powerpoint/2010/main" val="2632734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a:t>Summary</a:t>
            </a:r>
          </a:p>
        </p:txBody>
      </p:sp>
      <p:sp>
        <p:nvSpPr>
          <p:cNvPr id="3" name="Content Placeholder 2"/>
          <p:cNvSpPr>
            <a:spLocks noGrp="1"/>
          </p:cNvSpPr>
          <p:nvPr>
            <p:ph idx="1"/>
          </p:nvPr>
        </p:nvSpPr>
        <p:spPr>
          <a:xfrm>
            <a:off x="-101493" y="2638044"/>
            <a:ext cx="12293493" cy="4219956"/>
          </a:xfrm>
        </p:spPr>
        <p:txBody>
          <a:bodyPr>
            <a:noAutofit/>
          </a:bodyPr>
          <a:lstStyle/>
          <a:p>
            <a:r>
              <a:rPr lang="en-US" sz="4800" dirty="0"/>
              <a:t>Consider the organizations created by Latinos, Native Americans, and Women. Which do you think was the most influential? Explain why using complete sentences and details from your notes and class discussion.</a:t>
            </a:r>
          </a:p>
        </p:txBody>
      </p:sp>
    </p:spTree>
    <p:extLst>
      <p:ext uri="{BB962C8B-B14F-4D97-AF65-F5344CB8AC3E}">
        <p14:creationId xmlns:p14="http://schemas.microsoft.com/office/powerpoint/2010/main" val="131527513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Parcel_16x9</Template>
  <TotalTime>607</TotalTime>
  <Words>532</Words>
  <Application>Microsoft Office PowerPoint</Application>
  <PresentationFormat>Widescreen</PresentationFormat>
  <Paragraphs>36</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Parcel</vt:lpstr>
      <vt:lpstr>Other minority social movements</vt:lpstr>
      <vt:lpstr>Latinos</vt:lpstr>
      <vt:lpstr>Native Americans</vt:lpstr>
      <vt:lpstr>A New Women's Movement </vt:lpstr>
      <vt:lpstr>Women organize</vt:lpstr>
      <vt:lpstr>Continuing the Battle for Equality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Bellwood</dc:creator>
  <cp:lastModifiedBy>Bellwood, Aaron T.</cp:lastModifiedBy>
  <cp:revision>69</cp:revision>
  <cp:lastPrinted>2016-03-28T12:10:40Z</cp:lastPrinted>
  <dcterms:created xsi:type="dcterms:W3CDTF">2016-03-28T00:25:36Z</dcterms:created>
  <dcterms:modified xsi:type="dcterms:W3CDTF">2017-02-15T19:17:26Z</dcterms:modified>
</cp:coreProperties>
</file>