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Cabin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abin-bold.fntdata"/><Relationship Id="rId16" Type="http://schemas.openxmlformats.org/officeDocument/2006/relationships/font" Target="fonts/Cabin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abin-boldItalic.fntdata"/><Relationship Id="rId6" Type="http://schemas.openxmlformats.org/officeDocument/2006/relationships/slide" Target="slides/slide1.xml"/><Relationship Id="rId18" Type="http://schemas.openxmlformats.org/officeDocument/2006/relationships/font" Target="fonts/Cabin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b="0" i="0" sz="2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2231135" y="2638043"/>
            <a:ext cx="7729727" cy="31019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27000" lvl="1" marL="4572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6858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27000" lvl="3" marL="9144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27000" lvl="4" marL="11430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1762" lvl="5" marL="1312863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8112" lvl="6" marL="1484313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3350" lvl="7" marL="165735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175" lvl="8" marL="1882775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1600200" y="6236207"/>
            <a:ext cx="5901188" cy="320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" name="Shape 16"/>
          <p:cNvSpPr/>
          <p:nvPr>
            <p:ph idx="12" type="sldNum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rIns="1827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b="0" i="0" sz="2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 rot="5400000">
            <a:off x="4545008" y="324171"/>
            <a:ext cx="3101982" cy="77297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27000" lvl="1" marL="4572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6858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27000" lvl="3" marL="9144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27000" lvl="4" marL="11430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1762" lvl="5" marL="1312863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8112" lvl="6" marL="1484313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3350" lvl="7" marL="165735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175" lvl="8" marL="1882775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1600200" y="6236207"/>
            <a:ext cx="5901188" cy="320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5" name="Shape 75"/>
          <p:cNvSpPr/>
          <p:nvPr>
            <p:ph idx="12" type="sldNum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rIns="1827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 rot="5400000">
            <a:off x="6810676" y="2779695"/>
            <a:ext cx="4983479" cy="1298608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b="0" i="0" sz="2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2838640" y="329755"/>
            <a:ext cx="4983479" cy="61984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27000" lvl="1" marL="4572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6858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27000" lvl="3" marL="9144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27000" lvl="4" marL="11430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1762" lvl="5" marL="1312863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8112" lvl="6" marL="1484313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3350" lvl="7" marL="165735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175" lvl="8" marL="1882775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1600200" y="6236207"/>
            <a:ext cx="5901188" cy="320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1" name="Shape 81"/>
          <p:cNvSpPr/>
          <p:nvPr>
            <p:ph idx="12" type="sldNum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rIns="1827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accent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1600200" y="2386743"/>
            <a:ext cx="8991600" cy="164592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1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b="0" i="0" sz="3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2695193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8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1600200" y="6236207"/>
            <a:ext cx="5901188" cy="320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3" name="Shape 93"/>
          <p:cNvSpPr/>
          <p:nvPr>
            <p:ph idx="12" type="sldNum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rIns="1827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b="0" i="0" sz="2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1581912" y="2638043"/>
            <a:ext cx="4271770" cy="31019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27000" lvl="1" marL="4572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6858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27000" lvl="3" marL="9144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27000" lvl="4" marL="11430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1762" lvl="5" marL="1312863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8112" lvl="6" marL="1484313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3350" lvl="7" marL="165735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175" lvl="8" marL="1882775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6338314" y="2638043"/>
            <a:ext cx="4270246" cy="31019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27000" lvl="1" marL="4572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6858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27000" lvl="3" marL="9144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27000" lvl="4" marL="11430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1762" lvl="5" marL="1312863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8112" lvl="6" marL="1484313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3350" lvl="7" marL="165735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175" lvl="8" marL="1882775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1600200" y="6236207"/>
            <a:ext cx="5901188" cy="320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3" name="Shape 23"/>
          <p:cNvSpPr/>
          <p:nvPr>
            <p:ph idx="12" type="sldNum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rIns="1827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accen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ctrTitle"/>
          </p:nvPr>
        </p:nvSpPr>
        <p:spPr>
          <a:xfrm>
            <a:off x="1600200" y="2386743"/>
            <a:ext cx="8991600" cy="164592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1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b="0" i="0" sz="3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" name="Shape 26"/>
          <p:cNvSpPr txBox="1"/>
          <p:nvPr>
            <p:ph idx="1" type="subTitle"/>
          </p:nvPr>
        </p:nvSpPr>
        <p:spPr>
          <a:xfrm>
            <a:off x="2695193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8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1600200" y="6236207"/>
            <a:ext cx="5901188" cy="320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9" name="Shape 29"/>
          <p:cNvSpPr/>
          <p:nvPr>
            <p:ph idx="12" type="sldNum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rIns="1827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accen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1600200" y="2386743"/>
            <a:ext cx="8991600" cy="164592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1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b="0" i="0" sz="3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2695193" y="4352464"/>
            <a:ext cx="6801612" cy="1265082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1600200" y="6236207"/>
            <a:ext cx="5901188" cy="320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5" name="Shape 35"/>
          <p:cNvSpPr/>
          <p:nvPr>
            <p:ph idx="12" type="sldNum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rIns="1827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idx="1" type="body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900" u="none" cap="none" strike="noStrike">
                <a:solidFill>
                  <a:srgbClr val="6B8890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1" i="0" sz="19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1" i="0" sz="1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27000" lvl="1" marL="4572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6858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27000" lvl="3" marL="9144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27000" lvl="4" marL="11430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1762" lvl="5" marL="1312863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8112" lvl="6" marL="1484313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3350" lvl="7" marL="165735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175" lvl="8" marL="1882775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6338316" y="3143250"/>
            <a:ext cx="4253483" cy="25967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27000" lvl="1" marL="4572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6858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27000" lvl="3" marL="9144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27000" lvl="4" marL="11430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1762" lvl="5" marL="1312863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8112" lvl="6" marL="1484313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3350" lvl="7" marL="165735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175" lvl="8" marL="1882775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4" type="body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900" u="none" cap="none" strike="noStrike">
                <a:solidFill>
                  <a:srgbClr val="6B8890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1" i="0" sz="19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1" i="0" sz="1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1600200" y="6236207"/>
            <a:ext cx="5901188" cy="320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3" name="Shape 43"/>
          <p:cNvSpPr/>
          <p:nvPr>
            <p:ph idx="12" type="sldNum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rIns="1827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  <p:sp>
        <p:nvSpPr>
          <p:cNvPr id="44" name="Shape 44"/>
          <p:cNvSpPr txBox="1"/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b="0" i="0" sz="2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b="0" i="0" sz="2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1600200" y="6236207"/>
            <a:ext cx="5901188" cy="320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9" name="Shape 49"/>
          <p:cNvSpPr/>
          <p:nvPr>
            <p:ph idx="12" type="sldNum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rIns="1827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1600200" y="6236207"/>
            <a:ext cx="5901188" cy="320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3" name="Shape 53"/>
          <p:cNvSpPr/>
          <p:nvPr>
            <p:ph idx="12" type="sldNum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rIns="1827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 txBox="1"/>
          <p:nvPr>
            <p:ph type="title"/>
          </p:nvPr>
        </p:nvSpPr>
        <p:spPr>
          <a:xfrm>
            <a:off x="804672" y="2243827"/>
            <a:ext cx="4486655" cy="114149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1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b="0" i="0" sz="22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736079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795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27000" lvl="1" marL="4572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6858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27000" lvl="3" marL="9144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27000" lvl="4" marL="11430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1762" lvl="5" marL="1312863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8112" lvl="6" marL="1484313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3350" lvl="7" marL="165735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175" lvl="8" marL="1882775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1115567" y="3549917"/>
            <a:ext cx="3794759" cy="2194036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804672" y="6236207"/>
            <a:ext cx="5124796" cy="320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1" name="Shape 61"/>
          <p:cNvSpPr/>
          <p:nvPr>
            <p:ph idx="12" type="sldNum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rIns="1827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type="title"/>
          </p:nvPr>
        </p:nvSpPr>
        <p:spPr>
          <a:xfrm>
            <a:off x="808522" y="2243827"/>
            <a:ext cx="4494997" cy="113464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1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b="0" i="0" sz="22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" name="Shape 65"/>
          <p:cNvSpPr/>
          <p:nvPr>
            <p:ph idx="2" type="pic"/>
          </p:nvPr>
        </p:nvSpPr>
        <p:spPr>
          <a:xfrm>
            <a:off x="6095998" y="0"/>
            <a:ext cx="6102097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32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2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1115567" y="3549917"/>
            <a:ext cx="3794759" cy="2194036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804672" y="6236207"/>
            <a:ext cx="5124796" cy="320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9" name="Shape 69"/>
          <p:cNvSpPr/>
          <p:nvPr>
            <p:ph idx="12" type="sldNum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rIns="1827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2F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b="0" i="0" sz="2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231135" y="2638043"/>
            <a:ext cx="7729727" cy="31019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27000" lvl="1" marL="4572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6858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27000" lvl="3" marL="9144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27000" lvl="4" marL="11430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1762" lvl="5" marL="1312863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8112" lvl="6" marL="1484313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3350" lvl="7" marL="165735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175" lvl="8" marL="1882775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1600200" y="6236207"/>
            <a:ext cx="5901188" cy="320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" name="Shape 10"/>
          <p:cNvSpPr/>
          <p:nvPr>
            <p:ph idx="12" type="sldNum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rIns="1827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abin"/>
              <a:buNone/>
              <a:defRPr b="0" i="0" sz="2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2231135" y="2638043"/>
            <a:ext cx="7729727" cy="31019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27000" lvl="1" marL="4572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6858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27000" lvl="3" marL="9144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27000" lvl="4" marL="11430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1762" lvl="5" marL="1312863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8112" lvl="6" marL="1484313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3350" lvl="7" marL="165735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175" lvl="8" marL="1882775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7821428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1600200" y="6236207"/>
            <a:ext cx="5901188" cy="320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7" name="Shape 87"/>
          <p:cNvSpPr/>
          <p:nvPr>
            <p:ph idx="12" type="sldNum"/>
          </p:nvPr>
        </p:nvSpPr>
        <p:spPr>
          <a:xfrm>
            <a:off x="10758921" y="6217919"/>
            <a:ext cx="365759" cy="365759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rIns="1827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gif"/><Relationship Id="rId4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png"/><Relationship Id="rId4" Type="http://schemas.openxmlformats.org/officeDocument/2006/relationships/image" Target="../media/image0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Relationship Id="rId4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pp.discoveryeducation.com/player/view/assetGuid/e3129e12-0372-4df1-b58d-945894b1aed9" TargetMode="External"/><Relationship Id="rId4" Type="http://schemas.openxmlformats.org/officeDocument/2006/relationships/image" Target="../media/image06.jpg"/><Relationship Id="rId5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ctrTitle"/>
          </p:nvPr>
        </p:nvSpPr>
        <p:spPr>
          <a:xfrm>
            <a:off x="1600200" y="2386743"/>
            <a:ext cx="8991600" cy="164592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1" anchor="ctr" bIns="182875" lIns="274300" rIns="274300" tIns="182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bin"/>
              <a:buNone/>
            </a:pPr>
            <a:r>
              <a:rPr b="0" i="0" lang="en-US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JOHN F. KENNEDY AND THE NEW FRONTIER</a:t>
            </a:r>
          </a:p>
        </p:txBody>
      </p:sp>
      <p:sp>
        <p:nvSpPr>
          <p:cNvPr id="99" name="Shape 99"/>
          <p:cNvSpPr txBox="1"/>
          <p:nvPr>
            <p:ph idx="1" type="subTitle"/>
          </p:nvPr>
        </p:nvSpPr>
        <p:spPr>
          <a:xfrm>
            <a:off x="1287075" y="4256500"/>
            <a:ext cx="94008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3600">
                <a:solidFill>
                  <a:srgbClr val="FFFFFF"/>
                </a:solidFill>
              </a:rPr>
              <a:t>LEQ: </a:t>
            </a: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were some domestic policies initiated when Kennedy took office?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182875" lIns="182875" rIns="182875" tIns="182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bin"/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SUMMARY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1536150" y="2473875"/>
            <a:ext cx="9119700" cy="31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54000" lvl="0" marL="228600" marR="0" rtl="0" algn="l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Do you think President Kennedy was a successful leader? Use 2 facts to back up your answer.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2231135" y="964691"/>
            <a:ext cx="7729727" cy="1188719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182875" lIns="182875" rIns="182875" tIns="182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bin"/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WARM UP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2231135" y="2638043"/>
            <a:ext cx="7729727" cy="3101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5400"/>
              <a:t>On a white board, l</a:t>
            </a:r>
            <a:r>
              <a:rPr b="0" i="0" lang="en-US" sz="5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ist the things you know about John F. Kennedy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2231110" y="378391"/>
            <a:ext cx="7729800" cy="1188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JFK and the Cuban </a:t>
            </a:r>
            <a:r>
              <a:rPr lang="en-US"/>
              <a:t>Missile</a:t>
            </a:r>
            <a:r>
              <a:rPr lang="en-US"/>
              <a:t> Crisis Review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250" y="2048575"/>
            <a:ext cx="6021324" cy="42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7225" y="2048575"/>
            <a:ext cx="5920350" cy="42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453" y="3496225"/>
            <a:ext cx="2419800" cy="327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/>
          <p:nvPr/>
        </p:nvSpPr>
        <p:spPr>
          <a:xfrm>
            <a:off x="134475" y="-134425"/>
            <a:ext cx="5301900" cy="3054300"/>
          </a:xfrm>
          <a:prstGeom prst="cloudCallout">
            <a:avLst>
              <a:gd fmla="val 44132" name="adj1"/>
              <a:gd fmla="val 64281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800" u="sng"/>
              <a:t>Presidential Election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1" sz="1800" u="sng"/>
          </a:p>
        </p:txBody>
      </p:sp>
      <p:sp>
        <p:nvSpPr>
          <p:cNvPr id="119" name="Shape 119"/>
          <p:cNvSpPr/>
          <p:nvPr/>
        </p:nvSpPr>
        <p:spPr>
          <a:xfrm>
            <a:off x="0" y="3118950"/>
            <a:ext cx="4581300" cy="2936700"/>
          </a:xfrm>
          <a:prstGeom prst="cloudCallout">
            <a:avLst>
              <a:gd fmla="val 56698" name="adj1"/>
              <a:gd fmla="val 42541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800" u="sng"/>
              <a:t>The Space Race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</p:txBody>
      </p:sp>
      <p:sp>
        <p:nvSpPr>
          <p:cNvPr id="120" name="Shape 120"/>
          <p:cNvSpPr/>
          <p:nvPr/>
        </p:nvSpPr>
        <p:spPr>
          <a:xfrm>
            <a:off x="5436375" y="-134425"/>
            <a:ext cx="4581300" cy="2574000"/>
          </a:xfrm>
          <a:prstGeom prst="cloudCallout">
            <a:avLst>
              <a:gd fmla="val -39672" name="adj1"/>
              <a:gd fmla="val 88439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rPr b="1" lang="en-US" sz="1800" u="sng"/>
              <a:t>Rights For the Disabled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</p:txBody>
      </p:sp>
      <p:sp>
        <p:nvSpPr>
          <p:cNvPr id="121" name="Shape 121"/>
          <p:cNvSpPr/>
          <p:nvPr/>
        </p:nvSpPr>
        <p:spPr>
          <a:xfrm>
            <a:off x="7783600" y="1905950"/>
            <a:ext cx="4408500" cy="2574000"/>
          </a:xfrm>
          <a:prstGeom prst="cloudCallout">
            <a:avLst>
              <a:gd fmla="val -67941" name="adj1"/>
              <a:gd fmla="val 30522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rPr b="1" lang="en-US" sz="1800" u="sng"/>
              <a:t>Rights for Women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</p:txBody>
      </p:sp>
      <p:sp>
        <p:nvSpPr>
          <p:cNvPr id="122" name="Shape 122"/>
          <p:cNvSpPr/>
          <p:nvPr/>
        </p:nvSpPr>
        <p:spPr>
          <a:xfrm>
            <a:off x="7610700" y="4371900"/>
            <a:ext cx="4581300" cy="2486100"/>
          </a:xfrm>
          <a:prstGeom prst="cloudCallout">
            <a:avLst>
              <a:gd fmla="val -65137" name="adj1"/>
              <a:gd fmla="val -37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l">
              <a:spcBef>
                <a:spcPts val="0"/>
              </a:spcBef>
              <a:buNone/>
            </a:pPr>
            <a:r>
              <a:rPr lang="en-US" sz="1800"/>
              <a:t>       </a:t>
            </a:r>
            <a:r>
              <a:rPr b="1" lang="en-US" u="sng"/>
              <a:t>Stalled Domestic Programs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 u="sng"/>
          </a:p>
        </p:txBody>
      </p:sp>
      <p:sp>
        <p:nvSpPr>
          <p:cNvPr id="123" name="Shape 123"/>
          <p:cNvSpPr txBox="1"/>
          <p:nvPr/>
        </p:nvSpPr>
        <p:spPr>
          <a:xfrm>
            <a:off x="3410775" y="6254725"/>
            <a:ext cx="15138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1800"/>
              <a:t>Page 341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29972" y="0"/>
            <a:ext cx="7729727" cy="1188719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182875" lIns="182875" rIns="182875" tIns="182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bin"/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THE ELECTION OF 1960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0" y="1188720"/>
            <a:ext cx="7654430" cy="5669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As the election of 1960 approached, Americans were worried about the direction of their country.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With an economy in recession, the launch of Sputnik, the U-2 incident, and Cuba's switch to communism, Americans felt the U.S. was falling behind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John F. Kennedy promised a New Frontier, a symbol of his youthful vigor rather than the inaction of the Eisenhower years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Kennedy was elected and he immediately created a team of highly educated individuals to tackle America's problems</a:t>
            </a:r>
          </a:p>
        </p:txBody>
      </p:sp>
      <p:pic>
        <p:nvPicPr>
          <p:cNvPr id="130" name="Shape 13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9700" y="0"/>
            <a:ext cx="4432299" cy="257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9700" y="3362857"/>
            <a:ext cx="4432299" cy="2437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0" y="0"/>
            <a:ext cx="7729727" cy="1188719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182875" lIns="182875" rIns="182875" tIns="182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bin"/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KENNEDY'S STRUGGLES WITH CONGRESS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0" y="1188720"/>
            <a:ext cx="7729727" cy="5669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Kennedy called for Americans to return to American idealism and challenged Americans to be pioneers and explorers.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Kennedy had difficulty getting congress to go along with his idealism and he often was unable to get enough votes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Kennedy proposed new tax cuts for the economy, Medicare for the elderly, a civil rights bill, and several other reforms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Republicans and Southern Democrats opposed these ideas and voted all of them down threatening to further dishearten the country.</a:t>
            </a:r>
          </a:p>
        </p:txBody>
      </p:sp>
      <p:pic>
        <p:nvPicPr>
          <p:cNvPr id="138" name="Shape 13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0504" y="0"/>
            <a:ext cx="4421494" cy="6611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0" y="0"/>
            <a:ext cx="7729727" cy="1188719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182875" lIns="182875" rIns="182875" tIns="182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bin"/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THE SPACE RACE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0" y="1188720"/>
            <a:ext cx="7445318" cy="5669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The Soviet Union space program continued to surpass the U.S. when in 1961 Yuri Gagarin became the first human in space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Kennedy announced the U.S. would be the first to reach the moon, and America would do it by the end of the decade, a very bold declaration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In under a month, the U.S. had sent Alan Shepard to space and John Glenn to fully orbit the Earth. NASA began constructing new facilities around the country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One of these new facilities was in Cape Canaveral, FL and in 1963 would buy the land that became Kennedy Space Center, turning Central Florida into the "Space Coast."</a:t>
            </a:r>
          </a:p>
        </p:txBody>
      </p:sp>
      <p:pic>
        <p:nvPicPr>
          <p:cNvPr id="145" name="Shape 14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5318" y="4320685"/>
            <a:ext cx="4746680" cy="2537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8834" y="0"/>
            <a:ext cx="3043166" cy="4219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0" y="0"/>
            <a:ext cx="7729727" cy="1188719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182875" lIns="182875" rIns="182875" tIns="182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bin"/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KENNEDY AND MINORITIES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0" y="1188720"/>
            <a:ext cx="7729727" cy="5669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Kennedy brought new attention to disabled Americans with the President's Council on Mental Retardation and the beginning of the Special Olympics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Kennedy set up a federal commission to report on the status of women and he signed the Equal Pay Act in 1963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In 1963, Kennedy ordered the Justice Department to investigate racial injustices in the South and presented a sweeping Civil Rights bill to Congress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However, Kennedy's popularity was dropping and during a visit to Texas, Kennedy was assassinated leading to former Texas Senator and Kennedy's Vice President Lyndon Johnson to take over the Presidency.</a:t>
            </a:r>
          </a:p>
        </p:txBody>
      </p:sp>
      <p:pic>
        <p:nvPicPr>
          <p:cNvPr id="153" name="Shape 15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9728" y="1188720"/>
            <a:ext cx="4436678" cy="2087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5322" y="3494244"/>
            <a:ext cx="4479576" cy="3363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2231135" y="964691"/>
            <a:ext cx="7729800" cy="1188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u="sng"/>
              <a:t>The Kennedy Assassination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922075" y="2542000"/>
            <a:ext cx="10866600" cy="310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https://app.discoveryeducation.com/player/view/assetGuid/e3129e12-0372-4df1-b58d-945894b1aed9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4060" y="3432200"/>
            <a:ext cx="5481711" cy="308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2735" y="3360023"/>
            <a:ext cx="4845425" cy="32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