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  <p:embeddedFont>
      <p:font typeface="La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bold.fntdata"/><Relationship Id="rId14" Type="http://schemas.openxmlformats.org/officeDocument/2006/relationships/font" Target="fonts/Lato-regular.fntdata"/><Relationship Id="rId17" Type="http://schemas.openxmlformats.org/officeDocument/2006/relationships/font" Target="fonts/Lato-boldItalic.fntdata"/><Relationship Id="rId16" Type="http://schemas.openxmlformats.org/officeDocument/2006/relationships/font" Target="fonts/La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" name="Shape 1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" name="Shape 13"/>
          <p:cNvSpPr txBox="1"/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2390266" y="3238450"/>
            <a:ext cx="6331500" cy="1241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hape 6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Shape 62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3" name="Shape 63"/>
          <p:cNvSpPr txBox="1"/>
          <p:nvPr>
            <p:ph type="title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buFont typeface="Lato"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hape 17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cap="flat" cmpd="sng" w="381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8" name="Shape 18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" name="Shape 19"/>
          <p:cNvSpPr txBox="1"/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hape 2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3" name="Shape 23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4" name="Shape 2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" name="Shape 25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hape 29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" name="Shape 30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1" name="Shape 31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" name="Shape 32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2400302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650571" y="1602675"/>
            <a:ext cx="3071400" cy="3002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hape 4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319500" y="1846803"/>
            <a:ext cx="2808000" cy="2806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hape 4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6" name="Shape 46"/>
          <p:cNvSpPr txBox="1"/>
          <p:nvPr>
            <p:ph type="title"/>
          </p:nvPr>
        </p:nvSpPr>
        <p:spPr>
          <a:xfrm>
            <a:off x="283103" y="712140"/>
            <a:ext cx="6244200" cy="3835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0" name="Shape 5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1" name="Shape 51"/>
          <p:cNvSpPr txBox="1"/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x="265500" y="2735370"/>
            <a:ext cx="4045200" cy="13454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3" name="Shape 5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Shape 56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7" name="Shape 5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8" name="Shape 58"/>
          <p:cNvSpPr txBox="1"/>
          <p:nvPr>
            <p:ph idx="1" type="body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410112" y="1595775"/>
            <a:ext cx="6321600" cy="3002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Relationship Id="rId4" Type="http://schemas.openxmlformats.org/officeDocument/2006/relationships/image" Target="../media/image01.jpg"/><Relationship Id="rId5" Type="http://schemas.openxmlformats.org/officeDocument/2006/relationships/image" Target="../media/image02.jpg"/><Relationship Id="rId6" Type="http://schemas.openxmlformats.org/officeDocument/2006/relationships/hyperlink" Target="https://app.discoveryeducation.com/player/view/assetGuid/690b0785-7582-4b64-abd2-d8ddffb7e9b5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6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ctrTitle"/>
          </p:nvPr>
        </p:nvSpPr>
        <p:spPr>
          <a:xfrm>
            <a:off x="430800" y="630225"/>
            <a:ext cx="8272500" cy="1542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The Great Depression</a:t>
            </a:r>
          </a:p>
        </p:txBody>
      </p:sp>
      <p:sp>
        <p:nvSpPr>
          <p:cNvPr id="73" name="Shape 73"/>
          <p:cNvSpPr txBox="1"/>
          <p:nvPr>
            <p:ph idx="1" type="subTitle"/>
          </p:nvPr>
        </p:nvSpPr>
        <p:spPr>
          <a:xfrm>
            <a:off x="362850" y="1567475"/>
            <a:ext cx="8408400" cy="834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UEQ: How did the New Deal lessen the effects of the Great Depression on the American people and simultaneously forever change the role of government?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97268" y="2594430"/>
            <a:ext cx="4149474" cy="23453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76400" y="220625"/>
            <a:ext cx="8966400" cy="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b="0" lang="en" sz="2400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LEQ: </a:t>
            </a:r>
            <a:r>
              <a:rPr b="0" lang="en" sz="2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How did President Hoover’s governing philosophy influence his efforts to </a:t>
            </a:r>
            <a:r>
              <a:rPr b="0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combat </a:t>
            </a:r>
            <a:r>
              <a:rPr b="0" lang="en" sz="240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the Great Depression?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b="0" sz="2400">
              <a:solidFill>
                <a:schemeClr val="accent5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t/>
            </a:r>
            <a:endParaRPr b="0"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349075"/>
            <a:ext cx="8877300" cy="21907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/>
          <p:nvPr/>
        </p:nvSpPr>
        <p:spPr>
          <a:xfrm>
            <a:off x="76400" y="1349075"/>
            <a:ext cx="8966400" cy="35265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982500" y="3959492"/>
            <a:ext cx="894800" cy="852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5505" y="4028675"/>
            <a:ext cx="1320638" cy="852025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/>
        </p:nvSpPr>
        <p:spPr>
          <a:xfrm>
            <a:off x="512975" y="3476175"/>
            <a:ext cx="82752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https://app.discoveryeducation.com/player/view/assetGuid/690b0785-7582-4b64-abd2-d8ddffb7e9b5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3227" y="-37397"/>
            <a:ext cx="5495974" cy="52182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/>
          <p:nvPr/>
        </p:nvSpPr>
        <p:spPr>
          <a:xfrm>
            <a:off x="6174750" y="649300"/>
            <a:ext cx="2826300" cy="42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 u="sng"/>
              <a:t>Directions: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Using the textbook pages 478-483 complete the assigned section. We will divide the class into </a:t>
            </a:r>
            <a:r>
              <a:rPr lang="en" sz="2400">
                <a:solidFill>
                  <a:srgbClr val="FF0000"/>
                </a:solidFill>
              </a:rPr>
              <a:t>seven </a:t>
            </a:r>
            <a:r>
              <a:rPr lang="en" sz="2400"/>
              <a:t>groups.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624" y="190700"/>
            <a:ext cx="8492674" cy="437987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/>
          <p:nvPr/>
        </p:nvSpPr>
        <p:spPr>
          <a:xfrm>
            <a:off x="6607625" y="2138875"/>
            <a:ext cx="3106458" cy="1820610"/>
          </a:xfrm>
          <a:prstGeom prst="irregularSeal1">
            <a:avLst/>
          </a:pr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1800">
                <a:solidFill>
                  <a:srgbClr val="FF0000"/>
                </a:solidFill>
              </a:rPr>
              <a:t>Partner Work!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5675" y="-346875"/>
            <a:ext cx="7119400" cy="5490374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/>
          <p:nvPr/>
        </p:nvSpPr>
        <p:spPr>
          <a:xfrm>
            <a:off x="5362749" y="1222212"/>
            <a:ext cx="3781242" cy="2699082"/>
          </a:xfrm>
          <a:prstGeom prst="irregularSeal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Sheet will be collected at the end of class!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wiss-2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