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Raleway"/>
      <p:regular r:id="rId13"/>
      <p:bold r:id="rId14"/>
      <p:italic r:id="rId15"/>
      <p:boldItalic r:id="rId16"/>
    </p:embeddedFont>
    <p:embeddedFont>
      <p:font typeface="Source Sans Pr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SourceSansPr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Ralew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aleway-italic.fntdata"/><Relationship Id="rId14" Type="http://schemas.openxmlformats.org/officeDocument/2006/relationships/font" Target="fonts/Raleway-bold.fntdata"/><Relationship Id="rId17" Type="http://schemas.openxmlformats.org/officeDocument/2006/relationships/font" Target="fonts/SourceSansPro-regular.fntdata"/><Relationship Id="rId16" Type="http://schemas.openxmlformats.org/officeDocument/2006/relationships/font" Target="fonts/Raleway-boldItalic.fntdata"/><Relationship Id="rId5" Type="http://schemas.openxmlformats.org/officeDocument/2006/relationships/slide" Target="slides/slide1.xml"/><Relationship Id="rId19" Type="http://schemas.openxmlformats.org/officeDocument/2006/relationships/font" Target="fonts/SourceSansPro-italic.fntdata"/><Relationship Id="rId6" Type="http://schemas.openxmlformats.org/officeDocument/2006/relationships/slide" Target="slides/slide2.xml"/><Relationship Id="rId18" Type="http://schemas.openxmlformats.org/officeDocument/2006/relationships/font" Target="fonts/SourceSansPr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600" cy="200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Relationship Id="rId4" Type="http://schemas.openxmlformats.org/officeDocument/2006/relationships/image" Target="../media/image00.jpg"/><Relationship Id="rId5" Type="http://schemas.openxmlformats.org/officeDocument/2006/relationships/image" Target="../media/image01.jpg"/><Relationship Id="rId6" Type="http://schemas.openxmlformats.org/officeDocument/2006/relationships/hyperlink" Target="https://www.youtube.com/watch?v=eFHdRkeEnp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history.com/topics/roaring-twenties/videos/the-harlem-renaissance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4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51700" y="109025"/>
            <a:ext cx="91440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600">
                <a:solidFill>
                  <a:srgbClr val="BF9000"/>
                </a:solidFill>
              </a:rPr>
              <a:t>LEQ: What does the Harlem Renaissance reveal about African American culture in the 1920s?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666727">
            <a:off x="4890998" y="801824"/>
            <a:ext cx="3985225" cy="185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192937">
            <a:off x="4387665" y="2452145"/>
            <a:ext cx="3494245" cy="1169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1262239">
            <a:off x="5119566" y="3134198"/>
            <a:ext cx="4181467" cy="16825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232625" y="917550"/>
            <a:ext cx="4125000" cy="39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/>
              <a:t>Bellwork: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You were given a short summary to read. </a:t>
            </a:r>
            <a:r>
              <a:rPr lang="en" sz="1800" u="sng"/>
              <a:t>Annotate</a:t>
            </a:r>
            <a:r>
              <a:rPr lang="en" sz="1800"/>
              <a:t> the summary and determine how were African Americans treated when they migrated north during the </a:t>
            </a:r>
            <a:r>
              <a:rPr lang="en" sz="1800">
                <a:solidFill>
                  <a:srgbClr val="BF9000"/>
                </a:solidFill>
              </a:rPr>
              <a:t>Great Migration</a:t>
            </a:r>
            <a:r>
              <a:rPr lang="en" sz="1800"/>
              <a:t>?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800"/>
          </a:p>
          <a:p>
            <a:pPr lvl="0">
              <a:spcBef>
                <a:spcPts val="0"/>
              </a:spcBef>
              <a:buNone/>
            </a:pPr>
            <a:r>
              <a:rPr lang="en" sz="1800"/>
              <a:t>Music Clip - Rhapsody in Blue </a:t>
            </a:r>
            <a:r>
              <a:rPr lang="en" sz="1800" u="sng">
                <a:solidFill>
                  <a:schemeClr val="hlink"/>
                </a:solidFill>
                <a:hlinkClick r:id="rId6"/>
              </a:rPr>
              <a:t>https://www.youtube.com/watch?v=eFHdRkeEnpM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Shape 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025" y="93249"/>
            <a:ext cx="7050497" cy="5050249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Shape 68"/>
          <p:cNvSpPr/>
          <p:nvPr/>
        </p:nvSpPr>
        <p:spPr>
          <a:xfrm>
            <a:off x="5117625" y="529850"/>
            <a:ext cx="2856000" cy="2209800"/>
          </a:xfrm>
          <a:prstGeom prst="ellipse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/>
              <a:t>Predicting!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Harlem Renaissance Video</a:t>
            </a:r>
          </a:p>
          <a:p>
            <a:pPr lvl="0">
              <a:spcBef>
                <a:spcPts val="0"/>
              </a:spcBef>
              <a:buNone/>
            </a:pPr>
            <a:r>
              <a:rPr b="0" lang="en" sz="1150" u="sng">
                <a:solidFill>
                  <a:schemeClr val="hlink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  <a:hlinkClick r:id="rId3"/>
              </a:rPr>
              <a:t>http://www.history.com/topics/roaring-twenties/videos/the-harlem-renaissance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455725"/>
            <a:ext cx="876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u="sng"/>
              <a:t>Directions:</a:t>
            </a:r>
            <a:r>
              <a:rPr lang="en"/>
              <a:t> Using the background video complete the sections of your graphic organizer 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is the Harlem Renaissance?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What was the Great Migration?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7025" y="93249"/>
            <a:ext cx="7050497" cy="5050249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/>
          <p:nvPr/>
        </p:nvSpPr>
        <p:spPr>
          <a:xfrm>
            <a:off x="6009425" y="2675100"/>
            <a:ext cx="1868100" cy="24684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What was the Great Migration?</a:t>
            </a:r>
          </a:p>
        </p:txBody>
      </p:sp>
      <p:sp>
        <p:nvSpPr>
          <p:cNvPr id="81" name="Shape 81"/>
          <p:cNvSpPr/>
          <p:nvPr/>
        </p:nvSpPr>
        <p:spPr>
          <a:xfrm>
            <a:off x="4652400" y="93250"/>
            <a:ext cx="3166200" cy="5298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was the Renaissance?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/>
        </p:nvSpPr>
        <p:spPr>
          <a:xfrm>
            <a:off x="129225" y="646175"/>
            <a:ext cx="2881800" cy="24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/>
        </p:nvSpPr>
        <p:spPr>
          <a:xfrm>
            <a:off x="193850" y="1111500"/>
            <a:ext cx="3385800" cy="271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/>
              <a:t>Directions:</a:t>
            </a:r>
            <a:r>
              <a:rPr lang="en" sz="2400"/>
              <a:t> You will be given </a:t>
            </a:r>
            <a:r>
              <a:rPr lang="en" sz="2400">
                <a:solidFill>
                  <a:srgbClr val="FF0000"/>
                </a:solidFill>
              </a:rPr>
              <a:t>one </a:t>
            </a:r>
            <a:r>
              <a:rPr lang="en" sz="2400"/>
              <a:t>Harlem </a:t>
            </a:r>
            <a:r>
              <a:rPr lang="en" sz="2400"/>
              <a:t>Renaissance</a:t>
            </a:r>
            <a:r>
              <a:rPr lang="en" sz="2400"/>
              <a:t> Leader to discuss. Find in just your assigned section of the graphic organizer. We will then share out with the class.</a:t>
            </a:r>
            <a:r>
              <a:rPr lang="en" sz="3000"/>
              <a:t> </a:t>
            </a:r>
          </a:p>
        </p:txBody>
      </p:sp>
      <p:sp>
        <p:nvSpPr>
          <p:cNvPr id="88" name="Shape 88"/>
          <p:cNvSpPr txBox="1"/>
          <p:nvPr/>
        </p:nvSpPr>
        <p:spPr>
          <a:xfrm>
            <a:off x="129225" y="129250"/>
            <a:ext cx="7508400" cy="78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Graphic Organizer - Page 208 - 209 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5999" y="917650"/>
            <a:ext cx="5227999" cy="400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77525" y="16527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Bellwork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1875" y="74812"/>
            <a:ext cx="6760124" cy="4812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186550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Graphic Organizer - </a:t>
            </a:r>
            <a:r>
              <a:rPr lang="en">
                <a:solidFill>
                  <a:srgbClr val="FF0000"/>
                </a:solidFill>
              </a:rPr>
              <a:t>Textbook Pages 209 - 212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1524" y="739400"/>
            <a:ext cx="5877799" cy="4210249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1176025" y="1124325"/>
            <a:ext cx="4471500" cy="4200000"/>
          </a:xfrm>
          <a:prstGeom prst="ellipse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Ticket out the Door 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0684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>
                <a:solidFill>
                  <a:srgbClr val="BF9000"/>
                </a:solidFill>
              </a:rPr>
              <a:t>Directions:</a:t>
            </a:r>
            <a:r>
              <a:rPr lang="en" sz="2400">
                <a:solidFill>
                  <a:srgbClr val="BF9000"/>
                </a:solidFill>
              </a:rPr>
              <a:t> In a written summary explain how the Harlem Renaissance helped shape African Americans culture in the 1920’s. You must provide at least </a:t>
            </a:r>
            <a:r>
              <a:rPr b="1" lang="en" sz="2400" u="sng">
                <a:solidFill>
                  <a:srgbClr val="BF9000"/>
                </a:solidFill>
              </a:rPr>
              <a:t>two examples</a:t>
            </a:r>
            <a:r>
              <a:rPr lang="en" sz="2400">
                <a:solidFill>
                  <a:srgbClr val="BF9000"/>
                </a:solidFill>
              </a:rPr>
              <a:t> from class using the notes.</a:t>
            </a:r>
            <a:r>
              <a:rPr lang="en" sz="2400"/>
              <a:t>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