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aleway-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slide" Target="slides/slide1.xml"/><Relationship Id="rId19" Type="http://schemas.openxmlformats.org/officeDocument/2006/relationships/font" Target="fonts/Lato-italic.fntdata"/><Relationship Id="rId6" Type="http://schemas.openxmlformats.org/officeDocument/2006/relationships/slide" Target="slides/slide2.xml"/><Relationship Id="rId18" Type="http://schemas.openxmlformats.org/officeDocument/2006/relationships/font" Target="fonts/La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cap="flat" cmpd="sng" w="38100">
            <a:solidFill>
              <a:schemeClr val="lt1"/>
            </a:solidFill>
            <a:prstDash val="solid"/>
            <a:round/>
            <a:headEnd len="med" w="med" type="none"/>
            <a:tailEnd len="med" w="med" type="none"/>
          </a:ln>
        </p:spPr>
      </p:cxnSp>
      <p:cxnSp>
        <p:nvCxnSpPr>
          <p:cNvPr id="11" name="Shape 11"/>
          <p:cNvCxnSpPr/>
          <p:nvPr/>
        </p:nvCxnSpPr>
        <p:spPr>
          <a:xfrm>
            <a:off x="2477724" y="4740000"/>
            <a:ext cx="6244200" cy="0"/>
          </a:xfrm>
          <a:prstGeom prst="straightConnector1">
            <a:avLst/>
          </a:prstGeom>
          <a:noFill/>
          <a:ln cap="flat" cmpd="sng" w="19050">
            <a:solidFill>
              <a:schemeClr val="lt1"/>
            </a:solidFill>
            <a:prstDash val="solid"/>
            <a:round/>
            <a:headEnd len="med" w="med" type="none"/>
            <a:tailEnd len="med" w="med" type="none"/>
          </a:ln>
        </p:spPr>
      </p:cxnSp>
      <p:cxnSp>
        <p:nvCxnSpPr>
          <p:cNvPr id="12" name="Shape 12"/>
          <p:cNvCxnSpPr/>
          <p:nvPr/>
        </p:nvCxnSpPr>
        <p:spPr>
          <a:xfrm>
            <a:off x="425198" y="415650"/>
            <a:ext cx="183300" cy="0"/>
          </a:xfrm>
          <a:prstGeom prst="straightConnector1">
            <a:avLst/>
          </a:prstGeom>
          <a:noFill/>
          <a:ln cap="flat" cmpd="sng" w="19050">
            <a:solidFill>
              <a:schemeClr val="lt1"/>
            </a:solidFill>
            <a:prstDash val="solid"/>
            <a:round/>
            <a:headEnd len="med" w="med" type="none"/>
            <a:tailEnd len="med" w="med" type="none"/>
          </a:ln>
        </p:spPr>
      </p:cxnSp>
      <p:sp>
        <p:nvSpPr>
          <p:cNvPr id="13" name="Shape 13"/>
          <p:cNvSpPr txBox="1"/>
          <p:nvPr>
            <p:ph type="ctrTitle"/>
          </p:nvPr>
        </p:nvSpPr>
        <p:spPr>
          <a:xfrm>
            <a:off x="2371725" y="630225"/>
            <a:ext cx="6331500" cy="1542000"/>
          </a:xfrm>
          <a:prstGeom prst="rect">
            <a:avLst/>
          </a:prstGeom>
        </p:spPr>
        <p:txBody>
          <a:bodyPr anchorCtr="0" anchor="t"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4" name="Shape 14"/>
          <p:cNvSpPr txBox="1"/>
          <p:nvPr>
            <p:ph idx="1" type="subTitle"/>
          </p:nvPr>
        </p:nvSpPr>
        <p:spPr>
          <a:xfrm>
            <a:off x="2390266" y="3238450"/>
            <a:ext cx="6331500" cy="1241700"/>
          </a:xfrm>
          <a:prstGeom prst="rect">
            <a:avLst/>
          </a:prstGeom>
        </p:spPr>
        <p:txBody>
          <a:bodyPr anchorCtr="0" anchor="b"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5" name="Shape 1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60"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cap="flat" cmpd="sng" w="19050">
            <a:solidFill>
              <a:schemeClr val="dk2"/>
            </a:solidFill>
            <a:prstDash val="solid"/>
            <a:round/>
            <a:headEnd len="med" w="med" type="none"/>
            <a:tailEnd len="med" w="med" type="none"/>
          </a:ln>
        </p:spPr>
      </p:cxnSp>
      <p:cxnSp>
        <p:nvCxnSpPr>
          <p:cNvPr id="62" name="Shape 62"/>
          <p:cNvCxnSpPr/>
          <p:nvPr/>
        </p:nvCxnSpPr>
        <p:spPr>
          <a:xfrm>
            <a:off x="425200" y="415650"/>
            <a:ext cx="8296800" cy="0"/>
          </a:xfrm>
          <a:prstGeom prst="straightConnector1">
            <a:avLst/>
          </a:prstGeom>
          <a:noFill/>
          <a:ln cap="flat" cmpd="sng" w="38100">
            <a:solidFill>
              <a:schemeClr val="dk2"/>
            </a:solidFill>
            <a:prstDash val="solid"/>
            <a:round/>
            <a:headEnd len="med" w="med" type="none"/>
            <a:tailEnd len="med" w="med" type="none"/>
          </a:ln>
        </p:spPr>
      </p:cxnSp>
      <p:sp>
        <p:nvSpPr>
          <p:cNvPr id="63" name="Shape 63"/>
          <p:cNvSpPr txBox="1"/>
          <p:nvPr>
            <p:ph type="title"/>
          </p:nvPr>
        </p:nvSpPr>
        <p:spPr>
          <a:xfrm>
            <a:off x="853950" y="1304850"/>
            <a:ext cx="7436100" cy="1538400"/>
          </a:xfrm>
          <a:prstGeom prst="rect">
            <a:avLst/>
          </a:prstGeom>
        </p:spPr>
        <p:txBody>
          <a:bodyPr anchorCtr="0" anchor="ctr" bIns="91425" lIns="91425" rIns="91425" tIns="91425"/>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p:txBody>
      </p:sp>
      <p:sp>
        <p:nvSpPr>
          <p:cNvPr id="64" name="Shape 64"/>
          <p:cNvSpPr txBox="1"/>
          <p:nvPr>
            <p:ph idx="1" type="body"/>
          </p:nvPr>
        </p:nvSpPr>
        <p:spPr>
          <a:xfrm>
            <a:off x="853950" y="2919450"/>
            <a:ext cx="74361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5" name="Shape 6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6"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cap="flat" cmpd="sng" w="38100">
            <a:solidFill>
              <a:schemeClr val="lt1"/>
            </a:solidFill>
            <a:prstDash val="solid"/>
            <a:round/>
            <a:headEnd len="med" w="med" type="none"/>
            <a:tailEnd len="med" w="med" type="none"/>
          </a:ln>
        </p:spPr>
      </p:cxnSp>
      <p:cxnSp>
        <p:nvCxnSpPr>
          <p:cNvPr id="18" name="Shape 18"/>
          <p:cNvCxnSpPr/>
          <p:nvPr/>
        </p:nvCxnSpPr>
        <p:spPr>
          <a:xfrm>
            <a:off x="425200" y="4740000"/>
            <a:ext cx="8296800" cy="0"/>
          </a:xfrm>
          <a:prstGeom prst="straightConnector1">
            <a:avLst/>
          </a:prstGeom>
          <a:noFill/>
          <a:ln cap="flat" cmpd="sng" w="19050">
            <a:solidFill>
              <a:schemeClr val="lt1"/>
            </a:solidFill>
            <a:prstDash val="solid"/>
            <a:round/>
            <a:headEnd len="med" w="med" type="none"/>
            <a:tailEnd len="med" w="med" type="none"/>
          </a:ln>
        </p:spPr>
      </p:cxnSp>
      <p:sp>
        <p:nvSpPr>
          <p:cNvPr id="19" name="Shape 19"/>
          <p:cNvSpPr txBox="1"/>
          <p:nvPr>
            <p:ph type="title"/>
          </p:nvPr>
        </p:nvSpPr>
        <p:spPr>
          <a:xfrm>
            <a:off x="406425" y="1806825"/>
            <a:ext cx="8296800" cy="1542000"/>
          </a:xfrm>
          <a:prstGeom prst="rect">
            <a:avLst/>
          </a:prstGeom>
        </p:spPr>
        <p:txBody>
          <a:bodyPr anchorCtr="0" anchor="ctr" bIns="91425" lIns="91425" rIns="91425" tIns="91425"/>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p:txBody>
      </p:sp>
      <p:sp>
        <p:nvSpPr>
          <p:cNvPr id="20" name="Shape 20"/>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cap="flat" cmpd="sng" w="38100">
            <a:solidFill>
              <a:schemeClr val="dk2"/>
            </a:solidFill>
            <a:prstDash val="solid"/>
            <a:round/>
            <a:headEnd len="med" w="med" type="none"/>
            <a:tailEnd len="med" w="med" type="none"/>
          </a:ln>
        </p:spPr>
      </p:cxnSp>
      <p:cxnSp>
        <p:nvCxnSpPr>
          <p:cNvPr id="23" name="Shape 23"/>
          <p:cNvCxnSpPr/>
          <p:nvPr/>
        </p:nvCxnSpPr>
        <p:spPr>
          <a:xfrm>
            <a:off x="2477724" y="4740000"/>
            <a:ext cx="6244200" cy="0"/>
          </a:xfrm>
          <a:prstGeom prst="straightConnector1">
            <a:avLst/>
          </a:prstGeom>
          <a:noFill/>
          <a:ln cap="flat" cmpd="sng" w="19050">
            <a:solidFill>
              <a:schemeClr val="dk2"/>
            </a:solidFill>
            <a:prstDash val="solid"/>
            <a:round/>
            <a:headEnd len="med" w="med" type="none"/>
            <a:tailEnd len="med" w="med" type="none"/>
          </a:ln>
        </p:spPr>
      </p:cxnSp>
      <p:cxnSp>
        <p:nvCxnSpPr>
          <p:cNvPr id="24" name="Shape 24"/>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25" name="Shape 25"/>
          <p:cNvSpPr txBox="1"/>
          <p:nvPr>
            <p:ph type="title"/>
          </p:nvPr>
        </p:nvSpPr>
        <p:spPr>
          <a:xfrm>
            <a:off x="2400250" y="575950"/>
            <a:ext cx="6321600" cy="635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2410112" y="1595775"/>
            <a:ext cx="6321600" cy="30023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cap="flat" cmpd="sng" w="38100">
            <a:solidFill>
              <a:schemeClr val="dk2"/>
            </a:solidFill>
            <a:prstDash val="solid"/>
            <a:round/>
            <a:headEnd len="med" w="med" type="none"/>
            <a:tailEnd len="med" w="med" type="none"/>
          </a:ln>
        </p:spPr>
      </p:cxnSp>
      <p:cxnSp>
        <p:nvCxnSpPr>
          <p:cNvPr id="30" name="Shape 30"/>
          <p:cNvCxnSpPr/>
          <p:nvPr/>
        </p:nvCxnSpPr>
        <p:spPr>
          <a:xfrm>
            <a:off x="2477724" y="4740000"/>
            <a:ext cx="6244200" cy="0"/>
          </a:xfrm>
          <a:prstGeom prst="straightConnector1">
            <a:avLst/>
          </a:prstGeom>
          <a:noFill/>
          <a:ln cap="flat" cmpd="sng" w="19050">
            <a:solidFill>
              <a:schemeClr val="dk2"/>
            </a:solidFill>
            <a:prstDash val="solid"/>
            <a:round/>
            <a:headEnd len="med" w="med" type="none"/>
            <a:tailEnd len="med" w="med" type="none"/>
          </a:ln>
        </p:spPr>
      </p:cxnSp>
      <p:cxnSp>
        <p:nvCxnSpPr>
          <p:cNvPr id="31" name="Shape 31"/>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32" name="Shape 32"/>
          <p:cNvSpPr txBox="1"/>
          <p:nvPr>
            <p:ph type="title"/>
          </p:nvPr>
        </p:nvSpPr>
        <p:spPr>
          <a:xfrm>
            <a:off x="2400250" y="575950"/>
            <a:ext cx="6321600" cy="635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 type="body"/>
          </p:nvPr>
        </p:nvSpPr>
        <p:spPr>
          <a:xfrm>
            <a:off x="2400302" y="1602675"/>
            <a:ext cx="3071400" cy="3002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2" type="body"/>
          </p:nvPr>
        </p:nvSpPr>
        <p:spPr>
          <a:xfrm>
            <a:off x="5650571" y="1602675"/>
            <a:ext cx="3071400" cy="3002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6" name="Shape 36"/>
        <p:cNvGrpSpPr/>
        <p:nvPr/>
      </p:nvGrpSpPr>
      <p:grpSpPr>
        <a:xfrm>
          <a:off x="0" y="0"/>
          <a:ext cx="0" cy="0"/>
          <a:chOff x="0" y="0"/>
          <a:chExt cx="0" cy="0"/>
        </a:xfrm>
      </p:grpSpPr>
      <p:sp>
        <p:nvSpPr>
          <p:cNvPr id="37" name="Shape 37"/>
          <p:cNvSpPr txBox="1"/>
          <p:nvPr>
            <p:ph type="title"/>
          </p:nvPr>
        </p:nvSpPr>
        <p:spPr>
          <a:xfrm>
            <a:off x="303300" y="411575"/>
            <a:ext cx="8520600" cy="6396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8" name="Shape 38"/>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9"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319500" y="936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2" name="Shape 42"/>
          <p:cNvSpPr txBox="1"/>
          <p:nvPr>
            <p:ph idx="1" type="body"/>
          </p:nvPr>
        </p:nvSpPr>
        <p:spPr>
          <a:xfrm>
            <a:off x="319500" y="1846803"/>
            <a:ext cx="2808000" cy="2806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4"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cap="flat" cmpd="sng" w="19050">
            <a:solidFill>
              <a:schemeClr val="lt1"/>
            </a:solidFill>
            <a:prstDash val="solid"/>
            <a:round/>
            <a:headEnd len="med" w="med" type="none"/>
            <a:tailEnd len="med" w="med" type="none"/>
          </a:ln>
        </p:spPr>
      </p:cxnSp>
      <p:sp>
        <p:nvSpPr>
          <p:cNvPr id="46" name="Shape 46"/>
          <p:cNvSpPr txBox="1"/>
          <p:nvPr>
            <p:ph type="title"/>
          </p:nvPr>
        </p:nvSpPr>
        <p:spPr>
          <a:xfrm>
            <a:off x="283103" y="712140"/>
            <a:ext cx="6244200" cy="38355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47" name="Shape 4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8"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50" name="Shape 5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51" name="Shape 51"/>
          <p:cNvSpPr txBox="1"/>
          <p:nvPr>
            <p:ph type="title"/>
          </p:nvPr>
        </p:nvSpPr>
        <p:spPr>
          <a:xfrm>
            <a:off x="265500" y="1397350"/>
            <a:ext cx="4045200" cy="1318200"/>
          </a:xfrm>
          <a:prstGeom prst="rect">
            <a:avLst/>
          </a:prstGeom>
        </p:spPr>
        <p:txBody>
          <a:bodyPr anchorCtr="0" anchor="b" bIns="91425" lIns="91425" rIns="91425" tIns="91425"/>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p:txBody>
      </p:sp>
      <p:sp>
        <p:nvSpPr>
          <p:cNvPr id="52" name="Shape 52"/>
          <p:cNvSpPr txBox="1"/>
          <p:nvPr>
            <p:ph idx="1" type="subTitle"/>
          </p:nvPr>
        </p:nvSpPr>
        <p:spPr>
          <a:xfrm>
            <a:off x="265500" y="2735370"/>
            <a:ext cx="4045200" cy="13454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3" name="Shape 5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4" name="Shape 5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cap="flat" cmpd="sng" w="19050">
            <a:solidFill>
              <a:schemeClr val="dk2"/>
            </a:solidFill>
            <a:prstDash val="solid"/>
            <a:round/>
            <a:headEnd len="med" w="med" type="none"/>
            <a:tailEnd len="med" w="med" type="none"/>
          </a:ln>
        </p:spPr>
      </p:cxnSp>
      <p:cxnSp>
        <p:nvCxnSpPr>
          <p:cNvPr id="57" name="Shape 57"/>
          <p:cNvCxnSpPr/>
          <p:nvPr/>
        </p:nvCxnSpPr>
        <p:spPr>
          <a:xfrm>
            <a:off x="425198" y="415650"/>
            <a:ext cx="183300" cy="0"/>
          </a:xfrm>
          <a:prstGeom prst="straightConnector1">
            <a:avLst/>
          </a:prstGeom>
          <a:noFill/>
          <a:ln cap="flat" cmpd="sng" w="19050">
            <a:solidFill>
              <a:schemeClr val="dk2"/>
            </a:solidFill>
            <a:prstDash val="solid"/>
            <a:round/>
            <a:headEnd len="med" w="med" type="none"/>
            <a:tailEnd len="med" w="med" type="none"/>
          </a:ln>
        </p:spPr>
      </p:cxnSp>
      <p:sp>
        <p:nvSpPr>
          <p:cNvPr id="58" name="Shape 58"/>
          <p:cNvSpPr txBox="1"/>
          <p:nvPr>
            <p:ph idx="1" type="body"/>
          </p:nvPr>
        </p:nvSpPr>
        <p:spPr>
          <a:xfrm>
            <a:off x="328017" y="4226025"/>
            <a:ext cx="8388600" cy="3936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59" name="Shape 5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400250" y="575950"/>
            <a:ext cx="6321600" cy="635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2410112" y="1595775"/>
            <a:ext cx="6321600" cy="30023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0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historicalthinkingmatters.org/socialsecurity/" TargetMode="External"/><Relationship Id="rId4" Type="http://schemas.openxmlformats.org/officeDocument/2006/relationships/image" Target="../media/image0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01.jpg"/><Relationship Id="rId4" Type="http://schemas.openxmlformats.org/officeDocument/2006/relationships/image" Target="../media/image0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02.jpg"/><Relationship Id="rId4"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09.jpg"/><Relationship Id="rId4"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03.jpg"/><Relationship Id="rId4" Type="http://schemas.openxmlformats.org/officeDocument/2006/relationships/image" Target="../media/image0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ctrTitle"/>
          </p:nvPr>
        </p:nvSpPr>
        <p:spPr>
          <a:xfrm>
            <a:off x="430800" y="630225"/>
            <a:ext cx="8272500" cy="1542000"/>
          </a:xfrm>
          <a:prstGeom prst="rect">
            <a:avLst/>
          </a:prstGeom>
        </p:spPr>
        <p:txBody>
          <a:bodyPr anchorCtr="0" anchor="t" bIns="91425" lIns="91425" rIns="91425" tIns="91425">
            <a:noAutofit/>
          </a:bodyPr>
          <a:lstStyle/>
          <a:p>
            <a:pPr lvl="0" algn="ctr">
              <a:spcBef>
                <a:spcPts val="0"/>
              </a:spcBef>
              <a:buNone/>
            </a:pPr>
            <a:r>
              <a:rPr lang="en"/>
              <a:t>The Great Depression</a:t>
            </a:r>
          </a:p>
        </p:txBody>
      </p:sp>
      <p:sp>
        <p:nvSpPr>
          <p:cNvPr id="73" name="Shape 73"/>
          <p:cNvSpPr txBox="1"/>
          <p:nvPr>
            <p:ph idx="1" type="subTitle"/>
          </p:nvPr>
        </p:nvSpPr>
        <p:spPr>
          <a:xfrm>
            <a:off x="362850" y="1567475"/>
            <a:ext cx="8408400" cy="834600"/>
          </a:xfrm>
          <a:prstGeom prst="rect">
            <a:avLst/>
          </a:prstGeom>
        </p:spPr>
        <p:txBody>
          <a:bodyPr anchorCtr="0" anchor="b" bIns="91425" lIns="91425" rIns="91425" tIns="91425">
            <a:noAutofit/>
          </a:bodyPr>
          <a:lstStyle/>
          <a:p>
            <a:pPr lvl="0" algn="ctr">
              <a:spcBef>
                <a:spcPts val="0"/>
              </a:spcBef>
              <a:buNone/>
            </a:pPr>
            <a:r>
              <a:rPr b="1" lang="en">
                <a:solidFill>
                  <a:srgbClr val="FFFFFF"/>
                </a:solidFill>
                <a:latin typeface="Calibri"/>
                <a:ea typeface="Calibri"/>
                <a:cs typeface="Calibri"/>
                <a:sym typeface="Calibri"/>
              </a:rPr>
              <a:t>UEQ: How did the New Deal lessen the effects of the Great Depression on the American people and simultaneously forever change the role of government?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03300" y="411575"/>
            <a:ext cx="8520600" cy="639600"/>
          </a:xfrm>
          <a:prstGeom prst="rect">
            <a:avLst/>
          </a:prstGeom>
        </p:spPr>
        <p:txBody>
          <a:bodyPr anchorCtr="0" anchor="t" bIns="91425" lIns="91425" rIns="91425" tIns="91425">
            <a:noAutofit/>
          </a:bodyPr>
          <a:lstStyle/>
          <a:p>
            <a:pPr lvl="0" rtl="0">
              <a:spcBef>
                <a:spcPts val="0"/>
              </a:spcBef>
              <a:buNone/>
            </a:pPr>
            <a:r>
              <a:rPr lang="en"/>
              <a:t>Homework to hand in...</a:t>
            </a:r>
          </a:p>
        </p:txBody>
      </p:sp>
      <p:pic>
        <p:nvPicPr>
          <p:cNvPr id="79" name="Shape 79"/>
          <p:cNvPicPr preferRelativeResize="0"/>
          <p:nvPr/>
        </p:nvPicPr>
        <p:blipFill>
          <a:blip r:embed="rId3">
            <a:alphaModFix/>
          </a:blip>
          <a:stretch>
            <a:fillRect/>
          </a:stretch>
        </p:blipFill>
        <p:spPr>
          <a:xfrm>
            <a:off x="4796400" y="56075"/>
            <a:ext cx="3947975" cy="5143499"/>
          </a:xfrm>
          <a:prstGeom prst="rect">
            <a:avLst/>
          </a:prstGeom>
          <a:noFill/>
          <a:ln>
            <a:noFill/>
          </a:ln>
        </p:spPr>
      </p:pic>
      <p:sp>
        <p:nvSpPr>
          <p:cNvPr id="80" name="Shape 80"/>
          <p:cNvSpPr/>
          <p:nvPr/>
        </p:nvSpPr>
        <p:spPr>
          <a:xfrm>
            <a:off x="526500" y="1525500"/>
            <a:ext cx="3564000" cy="2659500"/>
          </a:xfrm>
          <a:prstGeom prst="irregularSeal1">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solidFill>
                  <a:srgbClr val="FF0000"/>
                </a:solidFill>
              </a:rPr>
              <a:t>This will be collected for a  grade!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03300" y="185975"/>
            <a:ext cx="8520600" cy="639600"/>
          </a:xfrm>
          <a:prstGeom prst="rect">
            <a:avLst/>
          </a:prstGeom>
        </p:spPr>
        <p:txBody>
          <a:bodyPr anchorCtr="0" anchor="t" bIns="91425" lIns="91425" rIns="91425" tIns="91425">
            <a:noAutofit/>
          </a:bodyPr>
          <a:lstStyle/>
          <a:p>
            <a:pPr lvl="0">
              <a:spcBef>
                <a:spcPts val="0"/>
              </a:spcBef>
              <a:buClr>
                <a:schemeClr val="dk2"/>
              </a:buClr>
              <a:buSzPct val="55000"/>
              <a:buFont typeface="Arial"/>
              <a:buNone/>
            </a:pPr>
            <a:r>
              <a:rPr b="0" lang="en" sz="2000">
                <a:solidFill>
                  <a:srgbClr val="FF0000"/>
                </a:solidFill>
                <a:latin typeface="Calibri"/>
                <a:ea typeface="Calibri"/>
                <a:cs typeface="Calibri"/>
                <a:sym typeface="Calibri"/>
              </a:rPr>
              <a:t>LEQ:</a:t>
            </a:r>
            <a:r>
              <a:rPr b="0" lang="en" sz="2000">
                <a:solidFill>
                  <a:srgbClr val="FF0000"/>
                </a:solidFill>
                <a:latin typeface="Arial"/>
                <a:ea typeface="Arial"/>
                <a:cs typeface="Arial"/>
                <a:sym typeface="Arial"/>
              </a:rPr>
              <a:t>How did the Wagner Act and Social Security Act affect Americans?</a:t>
            </a:r>
          </a:p>
          <a:p>
            <a:pPr lvl="0">
              <a:spcBef>
                <a:spcPts val="0"/>
              </a:spcBef>
              <a:buClr>
                <a:schemeClr val="dk2"/>
              </a:buClr>
              <a:buSzPct val="61111"/>
              <a:buFont typeface="Arial"/>
              <a:buNone/>
            </a:pPr>
            <a:r>
              <a:rPr b="0" lang="en" sz="1800">
                <a:solidFill>
                  <a:srgbClr val="000000"/>
                </a:solidFill>
                <a:latin typeface="Arial"/>
                <a:ea typeface="Arial"/>
                <a:cs typeface="Arial"/>
                <a:sym typeface="Arial"/>
              </a:rPr>
              <a:t>Video: </a:t>
            </a:r>
            <a:r>
              <a:rPr b="0" lang="en" sz="1800" u="sng">
                <a:solidFill>
                  <a:srgbClr val="000000"/>
                </a:solidFill>
                <a:latin typeface="Arial"/>
                <a:ea typeface="Arial"/>
                <a:cs typeface="Arial"/>
                <a:sym typeface="Arial"/>
                <a:hlinkClick r:id="rId3"/>
              </a:rPr>
              <a:t>http://historicalthinkingmatters.org/socialsecurity/ </a:t>
            </a:r>
          </a:p>
          <a:p>
            <a:pPr lvl="0">
              <a:spcBef>
                <a:spcPts val="0"/>
              </a:spcBef>
              <a:buClr>
                <a:schemeClr val="dk2"/>
              </a:buClr>
              <a:buSzPct val="100000"/>
              <a:buFont typeface="Arial"/>
              <a:buNone/>
            </a:pPr>
            <a:r>
              <a:rPr b="0" lang="en" sz="1100">
                <a:latin typeface="Arial"/>
                <a:ea typeface="Arial"/>
                <a:cs typeface="Arial"/>
                <a:sym typeface="Arial"/>
              </a:rPr>
              <a:t>				</a:t>
            </a:r>
          </a:p>
          <a:p>
            <a:pPr lvl="0">
              <a:spcBef>
                <a:spcPts val="0"/>
              </a:spcBef>
              <a:buClr>
                <a:schemeClr val="dk2"/>
              </a:buClr>
              <a:buSzPct val="100000"/>
              <a:buFont typeface="Arial"/>
              <a:buNone/>
            </a:pPr>
            <a:r>
              <a:rPr b="0" lang="en" sz="1100">
                <a:latin typeface="Arial"/>
                <a:ea typeface="Arial"/>
                <a:cs typeface="Arial"/>
                <a:sym typeface="Arial"/>
              </a:rPr>
              <a:t>			</a:t>
            </a:r>
          </a:p>
          <a:p>
            <a:pPr lvl="0">
              <a:spcBef>
                <a:spcPts val="0"/>
              </a:spcBef>
              <a:buClr>
                <a:schemeClr val="dk2"/>
              </a:buClr>
              <a:buSzPct val="100000"/>
              <a:buFont typeface="Arial"/>
              <a:buNone/>
            </a:pPr>
            <a:r>
              <a:rPr b="0" lang="en" sz="1100">
                <a:latin typeface="Arial"/>
                <a:ea typeface="Arial"/>
                <a:cs typeface="Arial"/>
                <a:sym typeface="Arial"/>
              </a:rPr>
              <a:t>		</a:t>
            </a:r>
          </a:p>
          <a:p>
            <a:pPr lvl="0">
              <a:spcBef>
                <a:spcPts val="0"/>
              </a:spcBef>
              <a:buClr>
                <a:schemeClr val="dk2"/>
              </a:buClr>
              <a:buSzPct val="45833"/>
              <a:buFont typeface="Arial"/>
              <a:buNone/>
            </a:pPr>
            <a:r>
              <a:t/>
            </a:r>
            <a:endParaRPr b="0" sz="2400">
              <a:latin typeface="Arial"/>
              <a:ea typeface="Arial"/>
              <a:cs typeface="Arial"/>
              <a:sym typeface="Arial"/>
            </a:endParaRPr>
          </a:p>
          <a:p>
            <a:pPr lvl="0">
              <a:spcBef>
                <a:spcPts val="0"/>
              </a:spcBef>
              <a:buClr>
                <a:schemeClr val="dk2"/>
              </a:buClr>
              <a:buSzPct val="45833"/>
              <a:buFont typeface="Arial"/>
              <a:buNone/>
            </a:pPr>
            <a:r>
              <a:t/>
            </a:r>
            <a:endParaRPr b="0" sz="2400">
              <a:latin typeface="Calibri"/>
              <a:ea typeface="Calibri"/>
              <a:cs typeface="Calibri"/>
              <a:sym typeface="Calibri"/>
            </a:endParaRPr>
          </a:p>
          <a:p>
            <a:pPr lvl="0">
              <a:spcBef>
                <a:spcPts val="0"/>
              </a:spcBef>
              <a:buClr>
                <a:schemeClr val="dk2"/>
              </a:buClr>
              <a:buSzPct val="36666"/>
              <a:buFont typeface="Arial"/>
              <a:buNone/>
            </a:pPr>
            <a:r>
              <a:t/>
            </a:r>
            <a:endParaRPr b="0">
              <a:latin typeface="Calibri"/>
              <a:ea typeface="Calibri"/>
              <a:cs typeface="Calibri"/>
              <a:sym typeface="Calibri"/>
            </a:endParaRPr>
          </a:p>
          <a:p>
            <a:pPr lvl="0">
              <a:spcBef>
                <a:spcPts val="0"/>
              </a:spcBef>
              <a:buNone/>
            </a:pPr>
            <a:r>
              <a:t/>
            </a:r>
            <a:endParaRPr/>
          </a:p>
          <a:p>
            <a:pPr lvl="0">
              <a:spcBef>
                <a:spcPts val="0"/>
              </a:spcBef>
              <a:buNone/>
            </a:pPr>
            <a:r>
              <a:t/>
            </a:r>
            <a:endParaRPr/>
          </a:p>
        </p:txBody>
      </p:sp>
      <p:pic>
        <p:nvPicPr>
          <p:cNvPr id="86" name="Shape 86"/>
          <p:cNvPicPr preferRelativeResize="0"/>
          <p:nvPr/>
        </p:nvPicPr>
        <p:blipFill>
          <a:blip r:embed="rId4">
            <a:alphaModFix/>
          </a:blip>
          <a:stretch>
            <a:fillRect/>
          </a:stretch>
        </p:blipFill>
        <p:spPr>
          <a:xfrm>
            <a:off x="483450" y="1015500"/>
            <a:ext cx="8177098" cy="41279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168300" y="0"/>
            <a:ext cx="8520600" cy="639600"/>
          </a:xfrm>
          <a:prstGeom prst="rect">
            <a:avLst/>
          </a:prstGeom>
        </p:spPr>
        <p:txBody>
          <a:bodyPr anchorCtr="0" anchor="t" bIns="91425" lIns="91425" rIns="91425" tIns="91425">
            <a:noAutofit/>
          </a:bodyPr>
          <a:lstStyle/>
          <a:p>
            <a:pPr lvl="0">
              <a:spcBef>
                <a:spcPts val="0"/>
              </a:spcBef>
              <a:buNone/>
            </a:pPr>
            <a:r>
              <a:rPr lang="en"/>
              <a:t>Dust Bowl </a:t>
            </a:r>
          </a:p>
        </p:txBody>
      </p:sp>
      <p:sp>
        <p:nvSpPr>
          <p:cNvPr id="92" name="Shape 92"/>
          <p:cNvSpPr txBox="1"/>
          <p:nvPr/>
        </p:nvSpPr>
        <p:spPr>
          <a:xfrm>
            <a:off x="128850" y="148500"/>
            <a:ext cx="8599500" cy="3000000"/>
          </a:xfrm>
          <a:prstGeom prst="rect">
            <a:avLst/>
          </a:prstGeom>
          <a:noFill/>
          <a:ln>
            <a:noFill/>
          </a:ln>
        </p:spPr>
        <p:txBody>
          <a:bodyPr anchorCtr="0" anchor="ctr" bIns="91425" lIns="91425" rIns="91425" tIns="91425">
            <a:noAutofit/>
          </a:bodyPr>
          <a:lstStyle/>
          <a:p>
            <a:pPr lvl="0" rtl="0">
              <a:spcBef>
                <a:spcPts val="0"/>
              </a:spcBef>
              <a:buNone/>
            </a:pPr>
            <a:r>
              <a:rPr lang="en" sz="1800">
                <a:solidFill>
                  <a:srgbClr val="222222"/>
                </a:solidFill>
                <a:highlight>
                  <a:srgbClr val="FFFFFF"/>
                </a:highlight>
              </a:rPr>
              <a:t>The dust storms could not have hit farmers in the Great Plains at a worse time. These people were already dealing with low prices for farm products and the additional hardships of the Depression. The Dust Bowl made conditions worse. The plight of the Okies became the subject of songs and literature and remains a symbol of the Great Depression today. However, the Plains were not the only place where farmers faced difficulties. In the South, many people lost their farms, especially African Americans.</a:t>
            </a:r>
          </a:p>
        </p:txBody>
      </p:sp>
      <p:pic>
        <p:nvPicPr>
          <p:cNvPr id="93" name="Shape 93"/>
          <p:cNvPicPr preferRelativeResize="0"/>
          <p:nvPr/>
        </p:nvPicPr>
        <p:blipFill>
          <a:blip r:embed="rId3">
            <a:alphaModFix/>
          </a:blip>
          <a:stretch>
            <a:fillRect/>
          </a:stretch>
        </p:blipFill>
        <p:spPr>
          <a:xfrm>
            <a:off x="668250" y="2794500"/>
            <a:ext cx="3404250" cy="2269500"/>
          </a:xfrm>
          <a:prstGeom prst="rect">
            <a:avLst/>
          </a:prstGeom>
          <a:noFill/>
          <a:ln>
            <a:noFill/>
          </a:ln>
        </p:spPr>
      </p:pic>
      <p:pic>
        <p:nvPicPr>
          <p:cNvPr id="94" name="Shape 94"/>
          <p:cNvPicPr preferRelativeResize="0"/>
          <p:nvPr/>
        </p:nvPicPr>
        <p:blipFill>
          <a:blip r:embed="rId4">
            <a:alphaModFix/>
          </a:blip>
          <a:stretch>
            <a:fillRect/>
          </a:stretch>
        </p:blipFill>
        <p:spPr>
          <a:xfrm>
            <a:off x="4620900" y="2509050"/>
            <a:ext cx="3560100" cy="2462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03300" y="411575"/>
            <a:ext cx="8520600" cy="639600"/>
          </a:xfrm>
          <a:prstGeom prst="rect">
            <a:avLst/>
          </a:prstGeom>
        </p:spPr>
        <p:txBody>
          <a:bodyPr anchorCtr="0" anchor="t" bIns="91425" lIns="91425" rIns="91425" tIns="91425">
            <a:noAutofit/>
          </a:bodyPr>
          <a:lstStyle/>
          <a:p>
            <a:pPr lvl="0">
              <a:spcBef>
                <a:spcPts val="0"/>
              </a:spcBef>
              <a:buNone/>
            </a:pPr>
            <a:r>
              <a:rPr lang="en"/>
              <a:t>Whole Group - Document A</a:t>
            </a:r>
          </a:p>
        </p:txBody>
      </p:sp>
      <p:pic>
        <p:nvPicPr>
          <p:cNvPr id="100" name="Shape 100"/>
          <p:cNvPicPr preferRelativeResize="0"/>
          <p:nvPr/>
        </p:nvPicPr>
        <p:blipFill>
          <a:blip r:embed="rId3">
            <a:alphaModFix/>
          </a:blip>
          <a:stretch>
            <a:fillRect/>
          </a:stretch>
        </p:blipFill>
        <p:spPr>
          <a:xfrm>
            <a:off x="165900" y="1127775"/>
            <a:ext cx="6395099" cy="2887950"/>
          </a:xfrm>
          <a:prstGeom prst="rect">
            <a:avLst/>
          </a:prstGeom>
          <a:noFill/>
          <a:ln>
            <a:noFill/>
          </a:ln>
        </p:spPr>
      </p:pic>
      <p:pic>
        <p:nvPicPr>
          <p:cNvPr id="101" name="Shape 101"/>
          <p:cNvPicPr preferRelativeResize="0"/>
          <p:nvPr/>
        </p:nvPicPr>
        <p:blipFill>
          <a:blip r:embed="rId4">
            <a:alphaModFix/>
          </a:blip>
          <a:stretch>
            <a:fillRect/>
          </a:stretch>
        </p:blipFill>
        <p:spPr>
          <a:xfrm rot="1542598">
            <a:off x="4872149" y="1705550"/>
            <a:ext cx="4457699" cy="24955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76475"/>
            <a:ext cx="8520600" cy="639600"/>
          </a:xfrm>
          <a:prstGeom prst="rect">
            <a:avLst/>
          </a:prstGeom>
        </p:spPr>
        <p:txBody>
          <a:bodyPr anchorCtr="0" anchor="t" bIns="91425" lIns="91425" rIns="91425" tIns="91425">
            <a:noAutofit/>
          </a:bodyPr>
          <a:lstStyle/>
          <a:p>
            <a:pPr lvl="0">
              <a:spcBef>
                <a:spcPts val="0"/>
              </a:spcBef>
              <a:buNone/>
            </a:pPr>
            <a:r>
              <a:rPr lang="en"/>
              <a:t>Teamwork - Document B</a:t>
            </a:r>
          </a:p>
        </p:txBody>
      </p:sp>
      <p:pic>
        <p:nvPicPr>
          <p:cNvPr id="107" name="Shape 107"/>
          <p:cNvPicPr preferRelativeResize="0"/>
          <p:nvPr/>
        </p:nvPicPr>
        <p:blipFill>
          <a:blip r:embed="rId3">
            <a:alphaModFix/>
          </a:blip>
          <a:stretch>
            <a:fillRect/>
          </a:stretch>
        </p:blipFill>
        <p:spPr>
          <a:xfrm>
            <a:off x="-142200" y="540575"/>
            <a:ext cx="8520599" cy="2820342"/>
          </a:xfrm>
          <a:prstGeom prst="rect">
            <a:avLst/>
          </a:prstGeom>
          <a:noFill/>
          <a:ln>
            <a:noFill/>
          </a:ln>
        </p:spPr>
      </p:pic>
      <p:pic>
        <p:nvPicPr>
          <p:cNvPr id="108" name="Shape 108"/>
          <p:cNvPicPr preferRelativeResize="0"/>
          <p:nvPr/>
        </p:nvPicPr>
        <p:blipFill>
          <a:blip r:embed="rId4">
            <a:alphaModFix/>
          </a:blip>
          <a:stretch>
            <a:fillRect/>
          </a:stretch>
        </p:blipFill>
        <p:spPr>
          <a:xfrm rot="648121">
            <a:off x="5587357" y="2394530"/>
            <a:ext cx="3546137" cy="223726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138900" y="0"/>
            <a:ext cx="8520600" cy="639600"/>
          </a:xfrm>
          <a:prstGeom prst="rect">
            <a:avLst/>
          </a:prstGeom>
        </p:spPr>
        <p:txBody>
          <a:bodyPr anchorCtr="0" anchor="t" bIns="91425" lIns="91425" rIns="91425" tIns="91425">
            <a:noAutofit/>
          </a:bodyPr>
          <a:lstStyle/>
          <a:p>
            <a:pPr lvl="0">
              <a:spcBef>
                <a:spcPts val="0"/>
              </a:spcBef>
              <a:buNone/>
            </a:pPr>
            <a:r>
              <a:rPr lang="en"/>
              <a:t>Independent - Doc C</a:t>
            </a:r>
          </a:p>
        </p:txBody>
      </p:sp>
      <p:pic>
        <p:nvPicPr>
          <p:cNvPr id="114" name="Shape 114"/>
          <p:cNvPicPr preferRelativeResize="0"/>
          <p:nvPr/>
        </p:nvPicPr>
        <p:blipFill>
          <a:blip r:embed="rId3">
            <a:alphaModFix/>
          </a:blip>
          <a:stretch>
            <a:fillRect/>
          </a:stretch>
        </p:blipFill>
        <p:spPr>
          <a:xfrm>
            <a:off x="138900" y="639587"/>
            <a:ext cx="7600299" cy="2900425"/>
          </a:xfrm>
          <a:prstGeom prst="rect">
            <a:avLst/>
          </a:prstGeom>
          <a:noFill/>
          <a:ln>
            <a:noFill/>
          </a:ln>
        </p:spPr>
      </p:pic>
      <p:pic>
        <p:nvPicPr>
          <p:cNvPr id="115" name="Shape 115"/>
          <p:cNvPicPr preferRelativeResize="0"/>
          <p:nvPr/>
        </p:nvPicPr>
        <p:blipFill>
          <a:blip r:embed="rId4">
            <a:alphaModFix/>
          </a:blip>
          <a:stretch>
            <a:fillRect/>
          </a:stretch>
        </p:blipFill>
        <p:spPr>
          <a:xfrm rot="1369198">
            <a:off x="5735074" y="2546624"/>
            <a:ext cx="3453325" cy="23990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pic>
        <p:nvPicPr>
          <p:cNvPr id="120" name="Shape 120"/>
          <p:cNvPicPr preferRelativeResize="0"/>
          <p:nvPr/>
        </p:nvPicPr>
        <p:blipFill>
          <a:blip r:embed="rId3">
            <a:alphaModFix/>
          </a:blip>
          <a:stretch>
            <a:fillRect/>
          </a:stretch>
        </p:blipFill>
        <p:spPr>
          <a:xfrm>
            <a:off x="975900" y="607500"/>
            <a:ext cx="7070099" cy="5351274"/>
          </a:xfrm>
          <a:prstGeom prst="rect">
            <a:avLst/>
          </a:prstGeom>
          <a:noFill/>
          <a:ln>
            <a:noFill/>
          </a:ln>
        </p:spPr>
      </p:pic>
      <p:sp>
        <p:nvSpPr>
          <p:cNvPr id="121" name="Shape 121"/>
          <p:cNvSpPr txBox="1"/>
          <p:nvPr/>
        </p:nvSpPr>
        <p:spPr>
          <a:xfrm>
            <a:off x="121500" y="94500"/>
            <a:ext cx="7519500" cy="688500"/>
          </a:xfrm>
          <a:prstGeom prst="rect">
            <a:avLst/>
          </a:prstGeom>
          <a:noFill/>
          <a:ln>
            <a:noFill/>
          </a:ln>
        </p:spPr>
        <p:txBody>
          <a:bodyPr anchorCtr="0" anchor="t" bIns="91425" lIns="91425" rIns="91425" tIns="91425">
            <a:noAutofit/>
          </a:bodyPr>
          <a:lstStyle/>
          <a:p>
            <a:pPr lvl="0">
              <a:spcBef>
                <a:spcPts val="0"/>
              </a:spcBef>
              <a:buNone/>
            </a:pPr>
            <a:r>
              <a:rPr lang="en" sz="2400"/>
              <a:t>Homework:</a:t>
            </a:r>
          </a:p>
        </p:txBody>
      </p:sp>
    </p:spTree>
  </p:cSld>
  <p:clrMapOvr>
    <a:masterClrMapping/>
  </p:clrMapOvr>
</p:sld>
</file>

<file path=ppt/theme/theme1.xml><?xml version="1.0" encoding="utf-8"?>
<a:theme xmlns:a="http://schemas.openxmlformats.org/drawingml/2006/main" xmlns:r="http://schemas.openxmlformats.org/officeDocument/2006/relationships"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