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Playfair Displ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.fntdata"/><Relationship Id="rId10" Type="http://schemas.openxmlformats.org/officeDocument/2006/relationships/font" Target="fonts/PlayfairDisplay-regular.fntdata"/><Relationship Id="rId13" Type="http://schemas.openxmlformats.org/officeDocument/2006/relationships/font" Target="fonts/PlayfairDisplay-boldItalic.fntdata"/><Relationship Id="rId12" Type="http://schemas.openxmlformats.org/officeDocument/2006/relationships/font" Target="fonts/PlayfairDisplay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86720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86720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733218" y="2235350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1000"/>
              </a:spcBef>
              <a:buSzPct val="100000"/>
              <a:defRPr sz="4800"/>
            </a:lvl1pPr>
            <a:lvl2pPr lvl="1">
              <a:spcBef>
                <a:spcPts val="1000"/>
              </a:spcBef>
              <a:buSzPct val="100000"/>
              <a:defRPr sz="4800"/>
            </a:lvl2pPr>
            <a:lvl3pPr lvl="2">
              <a:spcBef>
                <a:spcPts val="1000"/>
              </a:spcBef>
              <a:buSzPct val="100000"/>
              <a:defRPr sz="4800"/>
            </a:lvl3pPr>
            <a:lvl4pPr lvl="3">
              <a:spcBef>
                <a:spcPts val="1000"/>
              </a:spcBef>
              <a:buSzPct val="100000"/>
              <a:defRPr sz="4800"/>
            </a:lvl4pPr>
            <a:lvl5pPr lvl="4">
              <a:spcBef>
                <a:spcPts val="1000"/>
              </a:spcBef>
              <a:buSzPct val="100000"/>
              <a:defRPr sz="4800"/>
            </a:lvl5pPr>
            <a:lvl6pPr lvl="5">
              <a:spcBef>
                <a:spcPts val="1000"/>
              </a:spcBef>
              <a:buSzPct val="100000"/>
              <a:defRPr sz="4800"/>
            </a:lvl6pPr>
            <a:lvl7pPr lvl="6">
              <a:spcBef>
                <a:spcPts val="1000"/>
              </a:spcBef>
              <a:buSzPct val="100000"/>
              <a:defRPr sz="4800"/>
            </a:lvl7pPr>
            <a:lvl8pPr lvl="7">
              <a:spcBef>
                <a:spcPts val="1000"/>
              </a:spcBef>
              <a:buSzPct val="100000"/>
              <a:defRPr sz="4800"/>
            </a:lvl8pPr>
            <a:lvl9pPr lvl="8">
              <a:spcBef>
                <a:spcPts val="1000"/>
              </a:spcBef>
              <a:buSzPct val="100000"/>
              <a:defRPr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86720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86720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586725" y="1353787"/>
            <a:ext cx="79707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86725" y="2968387"/>
            <a:ext cx="79707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86720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586720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419425" y="1154194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" name="Shape 2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419425" y="1154194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11043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86720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6720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" name="Shape 4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Lato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Relationship Id="rId4" Type="http://schemas.openxmlformats.org/officeDocument/2006/relationships/hyperlink" Target="https://app.discoveryeducation.com/techbook2:concept/view/guidConceptId/185BB9FF-DB19-4A7E-9571-EC0DF3A39B5F/guidUnitId/47FA59F5-F932-4416-8E3F-DF0CFDC70C9A#/tab=engage-tab&amp;page=1&amp;subTab=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699475" y="0"/>
            <a:ext cx="7893000" cy="9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Cold War 1947  -1991 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231475" y="163500"/>
            <a:ext cx="8981400" cy="9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LEQ: </a:t>
            </a:r>
            <a:r>
              <a:rPr lang="en" sz="2000">
                <a:latin typeface="Cambria"/>
                <a:ea typeface="Cambria"/>
                <a:cs typeface="Cambria"/>
                <a:sym typeface="Cambria"/>
              </a:rPr>
              <a:t>How did tensions grow between the United States and the Soviet Union?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4912" y="1108200"/>
            <a:ext cx="5834167" cy="403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177750" y="0"/>
            <a:ext cx="8788500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1000"/>
              </a:spcBef>
              <a:buNone/>
            </a:pPr>
            <a:r>
              <a:rPr b="0" lang="en" sz="20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rPr>
              <a:t>LEQ: </a:t>
            </a:r>
            <a:r>
              <a:rPr b="0" lang="en" sz="2000">
                <a:solidFill>
                  <a:schemeClr val="accent6"/>
                </a:solidFill>
                <a:latin typeface="Cambria"/>
                <a:ea typeface="Cambria"/>
                <a:cs typeface="Cambria"/>
                <a:sym typeface="Cambria"/>
              </a:rPr>
              <a:t>How did tensions grow between the United States and the Soviet Union?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750" y="829625"/>
            <a:ext cx="5242699" cy="3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5591900" y="857250"/>
            <a:ext cx="3442200" cy="38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70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b="1" lang="en" sz="1800" u="sng">
                <a:solidFill>
                  <a:srgbClr val="222222"/>
                </a:solidFill>
              </a:rPr>
              <a:t>Directions:</a:t>
            </a:r>
            <a:r>
              <a:rPr lang="en" sz="1800">
                <a:solidFill>
                  <a:srgbClr val="222222"/>
                </a:solidFill>
              </a:rPr>
              <a:t> On your worksheet answer the following questions.</a:t>
            </a:r>
          </a:p>
          <a:p>
            <a:pPr lvl="0" rtl="0">
              <a:lnSpc>
                <a:spcPct val="170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1800">
                <a:solidFill>
                  <a:srgbClr val="222222"/>
                </a:solidFill>
              </a:rPr>
              <a:t>1.) In what ways did the Allies work together in World War II? </a:t>
            </a:r>
          </a:p>
          <a:p>
            <a:pPr lvl="0" rtl="0">
              <a:lnSpc>
                <a:spcPct val="170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1800">
                <a:solidFill>
                  <a:srgbClr val="222222"/>
                </a:solidFill>
              </a:rPr>
              <a:t>2.) What disagreements or conflicts did the Allies have with one another?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/>
        </p:nvSpPr>
        <p:spPr>
          <a:xfrm>
            <a:off x="635250" y="3943225"/>
            <a:ext cx="8902200" cy="18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 u="sng">
                <a:solidFill>
                  <a:schemeClr val="hlink"/>
                </a:solidFill>
                <a:hlinkClick r:id="rId4"/>
              </a:rPr>
              <a:t>https://app.discoveryeducation.com/techbook2:concept/view/guidConceptId/185BB9FF-DB19-4A7E-9571-EC0DF3A39B5F/guidUnitId/47FA59F5-F932-4416-8E3F-DF0CFDC70C9A#/tab=engage-tab&amp;page=1&amp;subTab=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206200" y="135325"/>
            <a:ext cx="8520600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highlight>
                  <a:srgbClr val="00FF00"/>
                </a:highlight>
              </a:rPr>
              <a:t>Cold War Background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206200" y="877600"/>
            <a:ext cx="9034200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United States and Soviet Union 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were allies during World War II, but their different economic systems and interests created an intense</a:t>
            </a:r>
            <a:r>
              <a:rPr lang="en">
                <a:solidFill>
                  <a:srgbClr val="FFFFFF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 rivalry.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As World War II ended, these two new superpowers began to compete for power and influence in the world.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Cold War was a </a:t>
            </a:r>
            <a:r>
              <a:rPr lang="en">
                <a:solidFill>
                  <a:srgbClr val="FFFFFF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decades-long conflict 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between the United States and the Soviet Union. During the Cold War, both superpowers competed to expand their influence throughout the rest of the world. </a:t>
            </a:r>
            <a:r>
              <a:rPr lang="en">
                <a:solidFill>
                  <a:srgbClr val="FFFFFF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It was called a “cold” war because the two countries did not fight each other on a battlefield or attack each other with nuclear missiles. 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They fought in other ways.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example, both countries </a:t>
            </a:r>
            <a:r>
              <a:rPr lang="en">
                <a:solidFill>
                  <a:srgbClr val="FFFFFF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spied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on each other. They spent massive amounts of money to </a:t>
            </a:r>
            <a:r>
              <a:rPr lang="en">
                <a:solidFill>
                  <a:srgbClr val="FFFFFF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build their military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capabilities. They used threats, offered rewards, and competed economically.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5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6"/>
                </a:solidFill>
              </a:rPr>
              <a:t>Stations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417800"/>
            <a:ext cx="4950600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 u="sng">
                <a:solidFill>
                  <a:srgbClr val="000000"/>
                </a:solidFill>
              </a:rPr>
              <a:t> Directions: </a:t>
            </a:r>
            <a:r>
              <a:rPr lang="en" sz="3000">
                <a:solidFill>
                  <a:srgbClr val="000000"/>
                </a:solidFill>
              </a:rPr>
              <a:t>Located around the room are seven stations. You will go to each station and complete the guided questions for each station.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5725" y="2066950"/>
            <a:ext cx="3028950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was the rationale for forming the United Nations? Give two examples from the stations in your writing  response.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-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