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  <p:sldMasterId id="2147483675" r:id="rId2"/>
  </p:sldMasterIdLst>
  <p:notesMasterIdLst>
    <p:notesMasterId r:id="rId28"/>
  </p:notesMasterIdLst>
  <p:sldIdLst>
    <p:sldId id="256" r:id="rId3"/>
    <p:sldId id="257" r:id="rId4"/>
    <p:sldId id="280" r:id="rId5"/>
    <p:sldId id="258" r:id="rId6"/>
    <p:sldId id="259" r:id="rId7"/>
    <p:sldId id="260" r:id="rId8"/>
    <p:sldId id="261" r:id="rId9"/>
    <p:sldId id="281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698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17982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0" y="2157317"/>
            <a:ext cx="8915400" cy="87782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914400" y="3034551"/>
            <a:ext cx="8001000" cy="3823447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789892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pic" idx="2"/>
          </p:nvPr>
        </p:nvSpPr>
        <p:spPr>
          <a:xfrm>
            <a:off x="5487987" y="2048256"/>
            <a:ext cx="3427412" cy="42062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914400" y="2039110"/>
            <a:ext cx="4572000" cy="4224527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789892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above 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0" y="4114800"/>
            <a:ext cx="8915400" cy="87782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pic" idx="2"/>
          </p:nvPr>
        </p:nvSpPr>
        <p:spPr>
          <a:xfrm>
            <a:off x="927100" y="1129553"/>
            <a:ext cx="7988300" cy="298094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398713" marR="0" lvl="6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127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7688" marR="0" lvl="8" indent="-11588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with 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0" y="4114800"/>
            <a:ext cx="8915400" cy="87782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pic" idx="2"/>
          </p:nvPr>
        </p:nvSpPr>
        <p:spPr>
          <a:xfrm>
            <a:off x="927100" y="1129553"/>
            <a:ext cx="3986782" cy="298094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398713" marR="0" lvl="6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127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7688" marR="0" lvl="8" indent="-11588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pic" idx="3"/>
          </p:nvPr>
        </p:nvSpPr>
        <p:spPr>
          <a:xfrm>
            <a:off x="4928616" y="1129553"/>
            <a:ext cx="3986782" cy="298094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398713" marR="0" lvl="6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127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7688" marR="0" lvl="8" indent="-11588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s with Ca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0" y="4114800"/>
            <a:ext cx="8915400" cy="87782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pic" idx="2"/>
          </p:nvPr>
        </p:nvSpPr>
        <p:spPr>
          <a:xfrm>
            <a:off x="927100" y="1129553"/>
            <a:ext cx="6601967" cy="298094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398713" marR="0" lvl="6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127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7688" marR="0" lvl="8" indent="-11588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pic" idx="3"/>
          </p:nvPr>
        </p:nvSpPr>
        <p:spPr>
          <a:xfrm>
            <a:off x="7543800" y="1129553"/>
            <a:ext cx="1371598" cy="148132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398713" marR="0" lvl="6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127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7688" marR="0" lvl="8" indent="-11588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pic" idx="4"/>
          </p:nvPr>
        </p:nvSpPr>
        <p:spPr>
          <a:xfrm>
            <a:off x="7543800" y="2629167"/>
            <a:ext cx="1371598" cy="148132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398713" marR="0" lvl="6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127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7688" marR="0" lvl="8" indent="-11588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0" y="1123854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 rot="5400000">
            <a:off x="3084278" y="625706"/>
            <a:ext cx="3670766" cy="761047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88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398713" marR="0" lvl="6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127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7688" marR="0" lvl="8" indent="-11588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789892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 rot="5400000">
            <a:off x="5678114" y="3438993"/>
            <a:ext cx="5533278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 rot="5400000">
            <a:off x="2059547" y="792723"/>
            <a:ext cx="4542304" cy="642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88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398713" marR="0" lvl="6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127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7688" marR="0" lvl="8" indent="-11588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8789892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286250" y="0"/>
            <a:ext cx="723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4358475" y="0"/>
            <a:ext cx="38532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ctrTitle"/>
          </p:nvPr>
        </p:nvSpPr>
        <p:spPr>
          <a:xfrm>
            <a:off x="344250" y="1871800"/>
            <a:ext cx="8455500" cy="28623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ubTitle" idx="1"/>
          </p:nvPr>
        </p:nvSpPr>
        <p:spPr>
          <a:xfrm>
            <a:off x="344250" y="4734200"/>
            <a:ext cx="4910100" cy="770400"/>
          </a:xfrm>
          <a:prstGeom prst="rect">
            <a:avLst/>
          </a:prstGeom>
          <a:solidFill>
            <a:schemeClr val="dk2"/>
          </a:solidFill>
        </p:spPr>
        <p:txBody>
          <a:bodyPr wrap="square"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8497999" y="6251678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 rot="5400000">
            <a:off x="4543650" y="744450"/>
            <a:ext cx="567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44250" y="1871800"/>
            <a:ext cx="8455500" cy="28623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497999" y="6251678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1700" y="1645433"/>
            <a:ext cx="8520600" cy="4446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8497999" y="6251678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645400"/>
            <a:ext cx="3999900" cy="4446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832400" y="1645400"/>
            <a:ext cx="3999900" cy="4446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497999" y="6251678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789892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8497999" y="6251678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8497999" y="6251678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87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8497999" y="6251678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4572000" y="-100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50" name="Shape 150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265500" y="1442233"/>
            <a:ext cx="4045200" cy="2381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200"/>
            </a:lvl1pPr>
            <a:lvl2pPr lvl="1" algn="ctr" rtl="0">
              <a:spcBef>
                <a:spcPts val="0"/>
              </a:spcBef>
              <a:buSzPct val="100000"/>
              <a:defRPr sz="4200"/>
            </a:lvl2pPr>
            <a:lvl3pPr lvl="2" algn="ctr" rtl="0">
              <a:spcBef>
                <a:spcPts val="0"/>
              </a:spcBef>
              <a:buSzPct val="100000"/>
              <a:defRPr sz="4200"/>
            </a:lvl3pPr>
            <a:lvl4pPr lvl="3" algn="ctr" rtl="0">
              <a:spcBef>
                <a:spcPts val="0"/>
              </a:spcBef>
              <a:buSzPct val="100000"/>
              <a:defRPr sz="4200"/>
            </a:lvl4pPr>
            <a:lvl5pPr lvl="4" algn="ctr" rtl="0">
              <a:spcBef>
                <a:spcPts val="0"/>
              </a:spcBef>
              <a:buSzPct val="100000"/>
              <a:defRPr sz="4200"/>
            </a:lvl5pPr>
            <a:lvl6pPr lvl="5" algn="ctr" rtl="0">
              <a:spcBef>
                <a:spcPts val="0"/>
              </a:spcBef>
              <a:buSzPct val="100000"/>
              <a:defRPr sz="4200"/>
            </a:lvl6pPr>
            <a:lvl7pPr lvl="6" algn="ctr" rtl="0">
              <a:spcBef>
                <a:spcPts val="0"/>
              </a:spcBef>
              <a:buSzPct val="100000"/>
              <a:defRPr sz="4200"/>
            </a:lvl7pPr>
            <a:lvl8pPr lvl="7" algn="ctr" rtl="0">
              <a:spcBef>
                <a:spcPts val="0"/>
              </a:spcBef>
              <a:buSzPct val="100000"/>
              <a:defRPr sz="4200"/>
            </a:lvl8pPr>
            <a:lvl9pPr lvl="8" algn="ctr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ubTitle" idx="1"/>
          </p:nvPr>
        </p:nvSpPr>
        <p:spPr>
          <a:xfrm>
            <a:off x="265500" y="3895201"/>
            <a:ext cx="4045200" cy="179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8497999" y="6251678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497999" y="6251678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1333233"/>
            <a:ext cx="8520600" cy="2861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11700" y="4304566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8497999" y="6251678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8497999" y="6251678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0" y="1123854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117600" y="2595563"/>
            <a:ext cx="3566158" cy="36814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143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055813" marR="0" lvl="6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055813" marR="0" lvl="7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055813" marR="0" lvl="8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5147532" y="2595563"/>
            <a:ext cx="3566158" cy="36814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143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055813" marR="0" lvl="6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055813" marR="0" lvl="7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055813" marR="0" lvl="8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789892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0" y="1123854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114424" y="2595560"/>
            <a:ext cx="7610476" cy="36707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88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398713" marR="0" lvl="6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127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7688" marR="0" lvl="8" indent="-11588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789892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0" y="1123854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789892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pic" idx="2"/>
          </p:nvPr>
        </p:nvSpPr>
        <p:spPr>
          <a:xfrm>
            <a:off x="927100" y="1129553"/>
            <a:ext cx="7988300" cy="388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398713" marR="0" lvl="6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127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7688" marR="0" lvl="8" indent="-11588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914400" y="5484607"/>
            <a:ext cx="8001000" cy="777238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789892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0" y="1123854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120587" y="2017713"/>
            <a:ext cx="3566158" cy="8778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1120587" y="3065927"/>
            <a:ext cx="3566158" cy="32110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143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5081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055813" marR="0" lvl="6" indent="-15081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055813" marR="0" lvl="7" indent="-15081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055813" marR="0" lvl="8" indent="-15081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5147532" y="2017713"/>
            <a:ext cx="3566158" cy="8778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5147532" y="3065927"/>
            <a:ext cx="3566158" cy="321104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143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5081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055813" marR="0" lvl="6" indent="-15081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055813" marR="0" lvl="7" indent="-15081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055813" marR="0" lvl="8" indent="-15081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789892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62" name="Shape 62"/>
          <p:cNvCxnSpPr/>
          <p:nvPr/>
        </p:nvCxnSpPr>
        <p:spPr>
          <a:xfrm>
            <a:off x="1212028" y="2904565"/>
            <a:ext cx="3383280" cy="1587"/>
          </a:xfrm>
          <a:prstGeom prst="straightConnector1">
            <a:avLst/>
          </a:prstGeom>
          <a:noFill/>
          <a:ln w="38100" cap="flat" cmpd="sng">
            <a:solidFill>
              <a:srgbClr val="D5D9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Shape 63"/>
          <p:cNvCxnSpPr/>
          <p:nvPr/>
        </p:nvCxnSpPr>
        <p:spPr>
          <a:xfrm>
            <a:off x="5238973" y="2904565"/>
            <a:ext cx="3383280" cy="1587"/>
          </a:xfrm>
          <a:prstGeom prst="straightConnector1">
            <a:avLst/>
          </a:prstGeom>
          <a:noFill/>
          <a:ln w="38100" cap="flat" cmpd="sng">
            <a:solidFill>
              <a:srgbClr val="D5D9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Shape 64"/>
          <p:cNvCxnSpPr/>
          <p:nvPr/>
        </p:nvCxnSpPr>
        <p:spPr>
          <a:xfrm>
            <a:off x="1212028" y="2904565"/>
            <a:ext cx="3383280" cy="1587"/>
          </a:xfrm>
          <a:prstGeom prst="straightConnector1">
            <a:avLst/>
          </a:prstGeom>
          <a:noFill/>
          <a:ln w="38100" cap="flat" cmpd="sng">
            <a:solidFill>
              <a:srgbClr val="D5D9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Shape 65"/>
          <p:cNvCxnSpPr/>
          <p:nvPr/>
        </p:nvCxnSpPr>
        <p:spPr>
          <a:xfrm>
            <a:off x="5238973" y="2904565"/>
            <a:ext cx="3383280" cy="1587"/>
          </a:xfrm>
          <a:prstGeom prst="straightConnector1">
            <a:avLst/>
          </a:prstGeom>
          <a:noFill/>
          <a:ln w="38100" cap="flat" cmpd="sng">
            <a:solidFill>
              <a:srgbClr val="D5D9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" name="Shape 66"/>
          <p:cNvCxnSpPr/>
          <p:nvPr/>
        </p:nvCxnSpPr>
        <p:spPr>
          <a:xfrm>
            <a:off x="1212028" y="2904565"/>
            <a:ext cx="3383280" cy="1587"/>
          </a:xfrm>
          <a:prstGeom prst="straightConnector1">
            <a:avLst/>
          </a:prstGeom>
          <a:noFill/>
          <a:ln w="38100" cap="flat" cmpd="sng">
            <a:solidFill>
              <a:srgbClr val="D5D9C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Shape 67"/>
          <p:cNvCxnSpPr/>
          <p:nvPr/>
        </p:nvCxnSpPr>
        <p:spPr>
          <a:xfrm>
            <a:off x="5238973" y="2904565"/>
            <a:ext cx="3383280" cy="1587"/>
          </a:xfrm>
          <a:prstGeom prst="straightConnector1">
            <a:avLst/>
          </a:prstGeom>
          <a:noFill/>
          <a:ln w="38100" cap="flat" cmpd="sng">
            <a:solidFill>
              <a:srgbClr val="D5D9CC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5147532" y="2590800"/>
            <a:ext cx="3566158" cy="368617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143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0001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055813" marR="0" lvl="6" indent="-10001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055813" marR="0" lvl="7" indent="-10001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2055813" marR="0" lvl="8" indent="-10001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900950" y="2039109"/>
            <a:ext cx="3566158" cy="4224527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789892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0" y="1123854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14424" y="2595560"/>
            <a:ext cx="7610476" cy="36707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889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35050" marR="0" lvl="2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114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20850" marR="0" lvl="4" indent="-1206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5813" marR="0" lvl="5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398713" marR="0" lvl="6" indent="-12541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127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7688" marR="0" lvl="8" indent="-11588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580092" y="188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20587" y="18825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entury Gothic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789892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914400" y="0"/>
            <a:ext cx="7999413" cy="182879"/>
          </a:xfrm>
          <a:prstGeom prst="rect">
            <a:avLst/>
          </a:prstGeom>
          <a:solidFill>
            <a:srgbClr val="D5D9CC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914400" y="6675120"/>
            <a:ext cx="7999413" cy="182879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645433"/>
            <a:ext cx="8520600" cy="444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497999" y="6251678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-US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4" Type="http://schemas.openxmlformats.org/officeDocument/2006/relationships/image" Target="../media/image21.jp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2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s://www.youtube.com/watch?v=gtlNf3DmbM4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hyperlink" Target="https://www.youtube.com/watch?v=uw0KcA59_8s&amp;t=50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.jpeg"/>
          <p:cNvPicPr>
            <a:picLocks noChangeAspect="1"/>
          </p:cNvPicPr>
          <p:nvPr/>
        </p:nvPicPr>
        <p:blipFill>
          <a:blip r:embed="rId3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467" y="-2421467"/>
            <a:ext cx="11278997" cy="9652000"/>
          </a:xfrm>
          <a:prstGeom prst="rect">
            <a:avLst/>
          </a:prstGeom>
        </p:spPr>
      </p:pic>
      <p:sp>
        <p:nvSpPr>
          <p:cNvPr id="168" name="Shape 168"/>
          <p:cNvSpPr txBox="1">
            <a:spLocks noGrp="1"/>
          </p:cNvSpPr>
          <p:nvPr>
            <p:ph type="ctrTitle"/>
          </p:nvPr>
        </p:nvSpPr>
        <p:spPr>
          <a:xfrm>
            <a:off x="0" y="2157317"/>
            <a:ext cx="8915400" cy="87782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1188700" tIns="45700" rIns="2743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Unit #2 -  A New Birth of Freedom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subTitle" idx="1"/>
          </p:nvPr>
        </p:nvSpPr>
        <p:spPr>
          <a:xfrm>
            <a:off x="789533" y="3034551"/>
            <a:ext cx="8125865" cy="3823447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292600" tIns="91425" rIns="274300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Chapter </a:t>
            </a:r>
            <a:r>
              <a:rPr lang="en-US" sz="2000"/>
              <a:t>7</a:t>
            </a: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Day #1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1" i="0" u="sng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LEQ: What </a:t>
            </a:r>
            <a:r>
              <a:rPr lang="en-US" sz="2000" b="1" u="sng"/>
              <a:t>pr</a:t>
            </a:r>
            <a:r>
              <a:rPr lang="en-US" sz="2000" b="1" i="0" u="sng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ecedents did G</a:t>
            </a:r>
            <a:r>
              <a:rPr lang="en-US" sz="2000" b="1" u="sng"/>
              <a:t>eorge Washington establish as the first president on the United States?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000"/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1" i="0" u="sng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Homework: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Chapter </a:t>
            </a:r>
            <a:r>
              <a:rPr lang="en-US" sz="2000"/>
              <a:t>7</a:t>
            </a: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Reading Guide – Due Friday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Shape 2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2925" y="117000"/>
            <a:ext cx="6378150" cy="66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13575"/>
            <a:ext cx="9144000" cy="53696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.jpeg"/>
          <p:cNvPicPr>
            <a:picLocks noChangeAspect="1"/>
          </p:cNvPicPr>
          <p:nvPr/>
        </p:nvPicPr>
        <p:blipFill>
          <a:blip r:embed="rId3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5183" y="-2493841"/>
            <a:ext cx="11602626" cy="9351839"/>
          </a:xfrm>
          <a:prstGeom prst="rect">
            <a:avLst/>
          </a:prstGeom>
        </p:spPr>
      </p:pic>
      <p:sp>
        <p:nvSpPr>
          <p:cNvPr id="225" name="Shape 225"/>
          <p:cNvSpPr txBox="1">
            <a:spLocks noGrp="1"/>
          </p:cNvSpPr>
          <p:nvPr>
            <p:ph type="ctrTitle"/>
          </p:nvPr>
        </p:nvSpPr>
        <p:spPr>
          <a:xfrm>
            <a:off x="0" y="2157317"/>
            <a:ext cx="8915400" cy="87782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1188700" tIns="45700" rIns="2743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Unit #2 - A New Birth of Freedom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subTitle" idx="1"/>
          </p:nvPr>
        </p:nvSpPr>
        <p:spPr>
          <a:xfrm>
            <a:off x="914400" y="3034551"/>
            <a:ext cx="8001000" cy="3823447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292600" tIns="91425" rIns="274300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Chapter </a:t>
            </a:r>
            <a:r>
              <a:rPr lang="en-US" sz="2000"/>
              <a:t>7</a:t>
            </a: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 Day #3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1" i="0" u="sng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LEQ:  </a:t>
            </a:r>
            <a:r>
              <a:rPr lang="en-US" sz="2000" b="1" u="sng"/>
              <a:t>Early Release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/>
              <a:t>What were Jefferson’s and Hamilton’s view on the economic status of the United States?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1" i="0" u="sng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Homework: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Chapter </a:t>
            </a:r>
            <a:r>
              <a:rPr lang="en-US" sz="2000"/>
              <a:t>7</a:t>
            </a: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Reading Guide – Due </a:t>
            </a:r>
            <a:r>
              <a:rPr lang="en-US" sz="2000"/>
              <a:t>Friday</a:t>
            </a: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/>
              <a:t>Writing Thesis Statement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Shape 2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4350" y="181487"/>
            <a:ext cx="5397624" cy="6495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Shape 2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64474"/>
            <a:ext cx="9144000" cy="43290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Shape 2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1975" y="152400"/>
            <a:ext cx="5662800" cy="67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Shape 2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73675" y="1404350"/>
            <a:ext cx="9691350" cy="2943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Shape 2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1937" y="152400"/>
            <a:ext cx="5920128" cy="6705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.jpeg"/>
          <p:cNvPicPr>
            <a:picLocks noChangeAspect="1"/>
          </p:cNvPicPr>
          <p:nvPr/>
        </p:nvPicPr>
        <p:blipFill>
          <a:blip r:embed="rId3">
            <a:alphaModFix am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200" y="-2651750"/>
            <a:ext cx="9618133" cy="9618133"/>
          </a:xfrm>
          <a:prstGeom prst="rect">
            <a:avLst/>
          </a:prstGeom>
        </p:spPr>
      </p:pic>
      <p:sp>
        <p:nvSpPr>
          <p:cNvPr id="257" name="Shape 257"/>
          <p:cNvSpPr txBox="1">
            <a:spLocks noGrp="1"/>
          </p:cNvSpPr>
          <p:nvPr>
            <p:ph type="ctrTitle"/>
          </p:nvPr>
        </p:nvSpPr>
        <p:spPr>
          <a:xfrm>
            <a:off x="0" y="2157317"/>
            <a:ext cx="8915400" cy="877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1188700" tIns="45700" rIns="2743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Unit #2 - A New Birth of Freedom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subTitle" idx="1"/>
          </p:nvPr>
        </p:nvSpPr>
        <p:spPr>
          <a:xfrm>
            <a:off x="914400" y="3034551"/>
            <a:ext cx="8001000" cy="3823500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292600" tIns="91425" rIns="274300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Chapter </a:t>
            </a:r>
            <a:r>
              <a:rPr lang="en-US" sz="2000"/>
              <a:t>7</a:t>
            </a: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 Day #</a:t>
            </a:r>
            <a:r>
              <a:rPr lang="en-US" sz="2000"/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1" i="0" u="sng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LEQ:  </a:t>
            </a:r>
            <a:r>
              <a:rPr lang="en-US" sz="2000" i="0" strike="noStrike" cap="none">
                <a:solidFill>
                  <a:srgbClr val="595959"/>
                </a:solidFill>
              </a:rPr>
              <a:t>How can I review Chapter 7 content </a:t>
            </a:r>
            <a:r>
              <a:rPr lang="en-US" sz="2000"/>
              <a:t>using a class discussion?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000" b="1" u="sng"/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1" i="0" u="sng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Homework: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Chapter </a:t>
            </a:r>
            <a:r>
              <a:rPr lang="en-US" sz="2000"/>
              <a:t>7</a:t>
            </a: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Reading Guide – Due </a:t>
            </a:r>
            <a:r>
              <a:rPr lang="en-US" sz="2000"/>
              <a:t>tomorrow</a:t>
            </a: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Shape 2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437" y="152400"/>
            <a:ext cx="832513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ctrTitle"/>
          </p:nvPr>
        </p:nvSpPr>
        <p:spPr>
          <a:xfrm>
            <a:off x="0" y="574692"/>
            <a:ext cx="8915400" cy="877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First President of the United States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subTitle" idx="1"/>
          </p:nvPr>
        </p:nvSpPr>
        <p:spPr>
          <a:xfrm>
            <a:off x="150375" y="1779374"/>
            <a:ext cx="8765100" cy="446902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Directions:</a:t>
            </a:r>
            <a:r>
              <a:rPr lang="en-US" sz="3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Take two minutes and explain to your partner what a precedent is. The class will then discuss how the first several Presidents might serve as a precedent for later Presidents. </a:t>
            </a:r>
            <a:endParaRPr lang="en-US" sz="3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lang="en-US" sz="3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lang="en-US" sz="3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0"/>
              </a:spcBef>
              <a:buNone/>
            </a:pP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0"/>
              </a:spcBef>
            </a:pPr>
            <a:r>
              <a:rPr lang="en-US" b="1" dirty="0"/>
              <a:t>George Washington</a:t>
            </a:r>
            <a:r>
              <a:rPr lang="en-US" dirty="0"/>
              <a:t>, the commander of the Continental Army during the Revolutionary War, is unanimously elected the first president of the United States by all 69 presidential electors who cast their </a:t>
            </a:r>
            <a:r>
              <a:rPr lang="en-US" dirty="0" smtClean="0"/>
              <a:t>votes in 1789. </a:t>
            </a:r>
            <a:r>
              <a:rPr lang="en-US" b="1" dirty="0"/>
              <a:t>John Adams</a:t>
            </a:r>
            <a:r>
              <a:rPr lang="en-US" dirty="0"/>
              <a:t> of Massachusetts, who received 34 votes, was elected vice president.</a:t>
            </a: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/>
        </p:nvSpPr>
        <p:spPr>
          <a:xfrm>
            <a:off x="79200" y="1459525"/>
            <a:ext cx="89856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b="1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Chapter Verbal Quiz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 b="1" u="sng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b="1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Directions: </a:t>
            </a:r>
            <a:r>
              <a:rPr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will take out their Chapter 7 reading guides. The teacher will cold call on students as they go through the review, or use volunteers. If a student answers correctly they receive one point, students need 3 points for the class to receive full 100 % participation. Two points is an 80%, one point is a 70%, and no points is a 50%.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should be writing down the answers as we go through them! This will be handed in at the end of class! Chapter guides are due every Friday!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.jpeg"/>
          <p:cNvPicPr>
            <a:picLocks noChangeAspect="1"/>
          </p:cNvPicPr>
          <p:nvPr/>
        </p:nvPicPr>
        <p:blipFill>
          <a:blip r:embed="rId3">
            <a:alphaModFix amt="6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33473" cy="6858050"/>
          </a:xfrm>
          <a:prstGeom prst="rect">
            <a:avLst/>
          </a:prstGeom>
        </p:spPr>
      </p:pic>
      <p:sp>
        <p:nvSpPr>
          <p:cNvPr id="274" name="Shape 274"/>
          <p:cNvSpPr txBox="1">
            <a:spLocks noGrp="1"/>
          </p:cNvSpPr>
          <p:nvPr>
            <p:ph type="ctrTitle"/>
          </p:nvPr>
        </p:nvSpPr>
        <p:spPr>
          <a:xfrm>
            <a:off x="0" y="2157317"/>
            <a:ext cx="8915400" cy="877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1188700" tIns="45700" rIns="2743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Unit #2 - A New Birth of Freedom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subTitle" idx="1"/>
          </p:nvPr>
        </p:nvSpPr>
        <p:spPr>
          <a:xfrm>
            <a:off x="914400" y="3034550"/>
            <a:ext cx="8229600" cy="3823500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292600" tIns="91425" rIns="274300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Chapter </a:t>
            </a:r>
            <a:r>
              <a:rPr lang="en-US" sz="2000"/>
              <a:t>7</a:t>
            </a: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 Day #</a:t>
            </a:r>
            <a:r>
              <a:rPr lang="en-US" sz="2000"/>
              <a:t>5 - Constitution Day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1" i="0" u="sng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LEQ: </a:t>
            </a:r>
            <a:r>
              <a:rPr lang="en-US" sz="2000" i="0" strike="noStrike" cap="none">
                <a:solidFill>
                  <a:srgbClr val="595959"/>
                </a:solidFill>
              </a:rPr>
              <a:t> How does the US Constitution appl</a:t>
            </a:r>
            <a:r>
              <a:rPr lang="en-US" sz="2000"/>
              <a:t>y to our lives today?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000" b="1" u="sng"/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1" i="0" u="sng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Homework: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Chapter </a:t>
            </a:r>
            <a:r>
              <a:rPr lang="en-US" sz="2000"/>
              <a:t>7</a:t>
            </a: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Reading Guide – Due </a:t>
            </a:r>
            <a:r>
              <a:rPr lang="en-US" sz="2000"/>
              <a:t>today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/>
              <a:t>Unit #2 Review Guide  Due next Friday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Gallery Walk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311700" y="1645433"/>
            <a:ext cx="8520600" cy="4446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u="sng"/>
              <a:t>Direction: </a:t>
            </a:r>
            <a:r>
              <a:rPr lang="en-US"/>
              <a:t>Around the room are the first ten amendments, the Bill of Rights. Visit each one at your own pace. Draw a picture and write down the right provided by the amendment.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83" name="Shape 2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775" y="3492675"/>
            <a:ext cx="4422000" cy="25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78151" y="2551151"/>
            <a:ext cx="3454149" cy="385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ctrTitle"/>
          </p:nvPr>
        </p:nvSpPr>
        <p:spPr>
          <a:xfrm>
            <a:off x="-88375" y="584229"/>
            <a:ext cx="8915400" cy="1395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How does the Constitution limit the Federal Government?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subTitle" idx="1"/>
          </p:nvPr>
        </p:nvSpPr>
        <p:spPr>
          <a:xfrm>
            <a:off x="-88375" y="2186125"/>
            <a:ext cx="8915400" cy="4442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Directions: 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a whiteboard generate a list of ways the Constitution limits the federal government.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then create a master list on the board while discussing each item. </a:t>
            </a:r>
          </a:p>
          <a:p>
            <a:pPr lv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Written Response	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187975" y="1356883"/>
            <a:ext cx="8520600" cy="4446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u="sng"/>
              <a:t>Directions:</a:t>
            </a:r>
            <a:r>
              <a:rPr lang="en-US"/>
              <a:t> In your journal write a paragraph explaining how the Constitution applies to your life today. Include at least two amendment in your response. </a:t>
            </a:r>
          </a:p>
        </p:txBody>
      </p:sp>
      <p:pic>
        <p:nvPicPr>
          <p:cNvPr id="297" name="Shape 2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0479" y="2712627"/>
            <a:ext cx="4812174" cy="352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0" y="381479"/>
            <a:ext cx="8913900" cy="914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Unit #2 Review Guide </a:t>
            </a:r>
          </a:p>
        </p:txBody>
      </p:sp>
      <p:pic>
        <p:nvPicPr>
          <p:cNvPr id="303" name="Shape 3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8362" y="1113974"/>
            <a:ext cx="5857174" cy="6235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9-04 at 7.25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866" y="0"/>
            <a:ext cx="3242733" cy="69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0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0025" y="140100"/>
            <a:ext cx="7178575" cy="657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Shape 1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06225"/>
            <a:ext cx="9144000" cy="48341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98124"/>
            <a:ext cx="8991599" cy="5646803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 txBox="1"/>
          <p:nvPr/>
        </p:nvSpPr>
        <p:spPr>
          <a:xfrm>
            <a:off x="254675" y="509350"/>
            <a:ext cx="8640600" cy="61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000" u="sng">
                <a:solidFill>
                  <a:schemeClr val="hlink"/>
                </a:solidFill>
                <a:hlinkClick r:id="rId4"/>
              </a:rPr>
              <a:t>https://www.youtube.com/watch?v=gtlNf3DmbM4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known.jpeg"/>
          <p:cNvPicPr>
            <a:picLocks noChangeAspect="1"/>
          </p:cNvPicPr>
          <p:nvPr/>
        </p:nvPicPr>
        <p:blipFill>
          <a:blip r:embed="rId3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7608" y="-2843108"/>
            <a:ext cx="15493569" cy="8911666"/>
          </a:xfrm>
          <a:prstGeom prst="rect">
            <a:avLst/>
          </a:prstGeom>
        </p:spPr>
      </p:pic>
      <p:sp>
        <p:nvSpPr>
          <p:cNvPr id="197" name="Shape 197"/>
          <p:cNvSpPr txBox="1">
            <a:spLocks noGrp="1"/>
          </p:cNvSpPr>
          <p:nvPr>
            <p:ph type="ctrTitle"/>
          </p:nvPr>
        </p:nvSpPr>
        <p:spPr>
          <a:xfrm>
            <a:off x="0" y="2157317"/>
            <a:ext cx="8915400" cy="87782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1188700" tIns="45700" rIns="2743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Unit #2 - A New Birth of Freedom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subTitle" idx="1"/>
          </p:nvPr>
        </p:nvSpPr>
        <p:spPr>
          <a:xfrm>
            <a:off x="0" y="3034551"/>
            <a:ext cx="8001000" cy="3823447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wrap="square" lIns="292600" tIns="91425" rIns="274300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Chapter </a:t>
            </a:r>
            <a:r>
              <a:rPr lang="en-US" sz="2000" dirty="0"/>
              <a:t>7</a:t>
            </a:r>
            <a:r>
              <a:rPr lang="en-US" sz="2000" b="0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 Day #2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1" i="0" u="sng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LEQ: </a:t>
            </a:r>
            <a:r>
              <a:rPr lang="en-US" sz="2000" b="1" u="sng" dirty="0" smtClean="0"/>
              <a:t>How did the events of John Adams effect the future of the United States?</a:t>
            </a:r>
            <a:endParaRPr sz="2000" b="1" i="0" u="sng" strike="noStrike" cap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1" i="0" u="sng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Homework: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Chapter </a:t>
            </a:r>
            <a:r>
              <a:rPr lang="en-US" sz="2000" dirty="0"/>
              <a:t>7</a:t>
            </a:r>
            <a:r>
              <a:rPr lang="en-US" sz="2000" b="0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Reading Guide – Due Friday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9-04 at 7.25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972" y="965201"/>
            <a:ext cx="5910562" cy="541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79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Shape 2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42300"/>
            <a:ext cx="8991600" cy="56247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38667" y="552565"/>
            <a:ext cx="8365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linkClick r:id="rId4"/>
              </a:rPr>
              <a:t>https://</a:t>
            </a:r>
            <a:r>
              <a:rPr lang="en-US" sz="2400" dirty="0" err="1">
                <a:hlinkClick r:id="rId4"/>
              </a:rPr>
              <a:t>www.youtube.com</a:t>
            </a:r>
            <a:r>
              <a:rPr lang="en-US" sz="2400" dirty="0">
                <a:hlinkClick r:id="rId4"/>
              </a:rPr>
              <a:t>/</a:t>
            </a:r>
            <a:r>
              <a:rPr lang="en-US" sz="2400" dirty="0" err="1">
                <a:hlinkClick r:id="rId4"/>
              </a:rPr>
              <a:t>watch?v</a:t>
            </a:r>
            <a:r>
              <a:rPr lang="en-US" sz="2400" dirty="0">
                <a:hlinkClick r:id="rId4"/>
              </a:rPr>
              <a:t>=uw0KcA59_8s&amp;t=50s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rgbClr val="000000"/>
      </a:dk1>
      <a:lt1>
        <a:srgbClr val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557</Words>
  <Application>Microsoft Macintosh PowerPoint</Application>
  <PresentationFormat>On-screen Show (4:3)</PresentationFormat>
  <Paragraphs>53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Playfair Display</vt:lpstr>
      <vt:lpstr>Montserrat</vt:lpstr>
      <vt:lpstr>Oswald</vt:lpstr>
      <vt:lpstr>Century Gothic</vt:lpstr>
      <vt:lpstr>Perception</vt:lpstr>
      <vt:lpstr>Pop</vt:lpstr>
      <vt:lpstr>Unit #2 -  A New Birth of Freedom</vt:lpstr>
      <vt:lpstr>First President of the United States</vt:lpstr>
      <vt:lpstr>PowerPoint Presentation</vt:lpstr>
      <vt:lpstr>PowerPoint Presentation</vt:lpstr>
      <vt:lpstr>PowerPoint Presentation</vt:lpstr>
      <vt:lpstr>PowerPoint Presentation</vt:lpstr>
      <vt:lpstr>Unit #2 - A New Birth of Freedom</vt:lpstr>
      <vt:lpstr>PowerPoint Presentation</vt:lpstr>
      <vt:lpstr>PowerPoint Presentation</vt:lpstr>
      <vt:lpstr>PowerPoint Presentation</vt:lpstr>
      <vt:lpstr>PowerPoint Presentation</vt:lpstr>
      <vt:lpstr>Unit #2 - A New Birth of Freedom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Unit #2 - A New Birth of Freedom</vt:lpstr>
      <vt:lpstr>PowerPoint Presentation</vt:lpstr>
      <vt:lpstr>PowerPoint Presentation</vt:lpstr>
      <vt:lpstr>Unit #2 - A New Birth of Freedom</vt:lpstr>
      <vt:lpstr>Gallery Walk</vt:lpstr>
      <vt:lpstr>How does the Constitution limit the Federal Government?</vt:lpstr>
      <vt:lpstr>Written Response </vt:lpstr>
      <vt:lpstr>Unit #2 Review Guide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#2 -  A New Birth of Freedom</dc:title>
  <cp:lastModifiedBy>admin</cp:lastModifiedBy>
  <cp:revision>4</cp:revision>
  <dcterms:modified xsi:type="dcterms:W3CDTF">2017-09-04T23:36:49Z</dcterms:modified>
</cp:coreProperties>
</file>