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5"/>
  </p:notesMasterIdLst>
  <p:sldIdLst>
    <p:sldId id="256" r:id="rId2"/>
    <p:sldId id="263" r:id="rId3"/>
    <p:sldId id="264" r:id="rId4"/>
    <p:sldId id="265" r:id="rId5"/>
    <p:sldId id="266" r:id="rId6"/>
    <p:sldId id="257" r:id="rId7"/>
    <p:sldId id="277" r:id="rId8"/>
    <p:sldId id="276" r:id="rId9"/>
    <p:sldId id="278" r:id="rId10"/>
    <p:sldId id="267" r:id="rId11"/>
    <p:sldId id="268" r:id="rId12"/>
    <p:sldId id="269" r:id="rId13"/>
    <p:sldId id="274" r:id="rId14"/>
    <p:sldId id="273" r:id="rId15"/>
    <p:sldId id="272" r:id="rId16"/>
    <p:sldId id="271" r:id="rId17"/>
    <p:sldId id="270" r:id="rId18"/>
    <p:sldId id="275" r:id="rId19"/>
    <p:sldId id="258" r:id="rId20"/>
    <p:sldId id="279" r:id="rId21"/>
    <p:sldId id="259" r:id="rId22"/>
    <p:sldId id="260" r:id="rId23"/>
    <p:sldId id="262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863638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0" y="2157318"/>
            <a:ext cx="8915400" cy="8778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914400" y="3034552"/>
            <a:ext cx="8001000" cy="3823447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8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7" name="Shape 77"/>
          <p:cNvSpPr>
            <a:spLocks noGrp="1"/>
          </p:cNvSpPr>
          <p:nvPr>
            <p:ph type="pic" idx="2"/>
          </p:nvPr>
        </p:nvSpPr>
        <p:spPr>
          <a:xfrm>
            <a:off x="5487987" y="2048256"/>
            <a:ext cx="3427412" cy="4206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2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400"/>
              </a:spcBef>
              <a:buClr>
                <a:srgbClr val="51640A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400"/>
              </a:spcBef>
              <a:buClr>
                <a:srgbClr val="51640A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914400" y="2039111"/>
            <a:ext cx="4572000" cy="4224527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buClr>
                <a:srgbClr val="51640A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buClr>
                <a:srgbClr val="51640A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above Ca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0" y="4114800"/>
            <a:ext cx="8915400" cy="8778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927100" y="1129553"/>
            <a:ext cx="7988300" cy="29809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Pictures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0" y="4114800"/>
            <a:ext cx="8915400" cy="8778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927100" y="1129553"/>
            <a:ext cx="3986783" cy="29809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4928616" y="1129553"/>
            <a:ext cx="3986783" cy="29809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Pictures with Ca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ctrTitle"/>
          </p:nvPr>
        </p:nvSpPr>
        <p:spPr>
          <a:xfrm>
            <a:off x="0" y="4114800"/>
            <a:ext cx="8915400" cy="8778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2"/>
          </p:nvPr>
        </p:nvSpPr>
        <p:spPr>
          <a:xfrm>
            <a:off x="927100" y="1129553"/>
            <a:ext cx="6601967" cy="29809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1" name="Shape 101"/>
          <p:cNvSpPr>
            <a:spLocks noGrp="1"/>
          </p:cNvSpPr>
          <p:nvPr>
            <p:ph type="pic" idx="3"/>
          </p:nvPr>
        </p:nvSpPr>
        <p:spPr>
          <a:xfrm>
            <a:off x="7543800" y="1129553"/>
            <a:ext cx="1371599" cy="14813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pic" idx="4"/>
          </p:nvPr>
        </p:nvSpPr>
        <p:spPr>
          <a:xfrm>
            <a:off x="7543800" y="2629168"/>
            <a:ext cx="1371599" cy="14813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 rot="5400000">
            <a:off x="3084278" y="625707"/>
            <a:ext cx="3670766" cy="76104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 rot="5400000">
            <a:off x="5678114" y="3438993"/>
            <a:ext cx="5533278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 rot="5400000">
            <a:off x="2059547" y="792723"/>
            <a:ext cx="4542304" cy="642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8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117600" y="2595563"/>
            <a:ext cx="3566159" cy="368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58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055813" marR="0" lvl="7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055813" marR="0" lvl="8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2"/>
          </p:nvPr>
        </p:nvSpPr>
        <p:spPr>
          <a:xfrm>
            <a:off x="5147533" y="2595563"/>
            <a:ext cx="3566159" cy="36814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58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055813" marR="0" lvl="7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055813" marR="0" lvl="8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114424" y="2595561"/>
            <a:ext cx="7610476" cy="36707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ctr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ctr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ctr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ctr" rtl="0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ctr" rtl="0">
              <a:spcBef>
                <a:spcPts val="36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ctr" rtl="0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2"/>
          </p:nvPr>
        </p:nvSpPr>
        <p:spPr>
          <a:xfrm>
            <a:off x="927100" y="1129553"/>
            <a:ext cx="7988300" cy="3886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914400" y="5484607"/>
            <a:ext cx="8001000" cy="777239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3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8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51640A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51640A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120587" y="2017713"/>
            <a:ext cx="3566159" cy="877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buClr>
                <a:srgbClr val="51640A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buClr>
                <a:srgbClr val="51640A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1120587" y="3065928"/>
            <a:ext cx="3566159" cy="32110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5813" marR="0" lvl="5" indent="-252413" algn="l" rtl="0">
              <a:spcBef>
                <a:spcPts val="32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5813" marR="0" lvl="6" indent="-252413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055813" marR="0" lvl="7" indent="-252413" algn="l" rtl="0">
              <a:spcBef>
                <a:spcPts val="32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055813" marR="0" lvl="8" indent="-252413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5147533" y="2017713"/>
            <a:ext cx="3566159" cy="877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24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20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8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320"/>
              </a:spcBef>
              <a:buClr>
                <a:srgbClr val="51640A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320"/>
              </a:spcBef>
              <a:buClr>
                <a:srgbClr val="51640A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sz="1600" b="1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5147533" y="3065928"/>
            <a:ext cx="3566159" cy="321104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5813" marR="0" lvl="5" indent="-252413" algn="l" rtl="0">
              <a:spcBef>
                <a:spcPts val="32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5813" marR="0" lvl="6" indent="-252413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055813" marR="0" lvl="7" indent="-252413" algn="l" rtl="0">
              <a:spcBef>
                <a:spcPts val="32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055813" marR="0" lvl="8" indent="-252413" algn="l" rtl="0">
              <a:spcBef>
                <a:spcPts val="32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62" name="Shape 62"/>
          <p:cNvCxnSpPr/>
          <p:nvPr/>
        </p:nvCxnSpPr>
        <p:spPr>
          <a:xfrm>
            <a:off x="1212028" y="2904565"/>
            <a:ext cx="3383280" cy="1587"/>
          </a:xfrm>
          <a:prstGeom prst="straightConnector1">
            <a:avLst/>
          </a:prstGeom>
          <a:noFill/>
          <a:ln w="38100" cap="flat" cmpd="sng">
            <a:solidFill>
              <a:srgbClr val="D5D9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Shape 63"/>
          <p:cNvCxnSpPr/>
          <p:nvPr/>
        </p:nvCxnSpPr>
        <p:spPr>
          <a:xfrm>
            <a:off x="5238973" y="2904565"/>
            <a:ext cx="3383280" cy="1587"/>
          </a:xfrm>
          <a:prstGeom prst="straightConnector1">
            <a:avLst/>
          </a:prstGeom>
          <a:noFill/>
          <a:ln w="38100" cap="flat" cmpd="sng">
            <a:solidFill>
              <a:srgbClr val="D5D9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Shape 64"/>
          <p:cNvCxnSpPr/>
          <p:nvPr/>
        </p:nvCxnSpPr>
        <p:spPr>
          <a:xfrm>
            <a:off x="1212028" y="2904565"/>
            <a:ext cx="3383280" cy="1587"/>
          </a:xfrm>
          <a:prstGeom prst="straightConnector1">
            <a:avLst/>
          </a:prstGeom>
          <a:noFill/>
          <a:ln w="38100" cap="flat" cmpd="sng">
            <a:solidFill>
              <a:srgbClr val="D5D9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Shape 65"/>
          <p:cNvCxnSpPr/>
          <p:nvPr/>
        </p:nvCxnSpPr>
        <p:spPr>
          <a:xfrm>
            <a:off x="5238973" y="2904565"/>
            <a:ext cx="3383280" cy="1587"/>
          </a:xfrm>
          <a:prstGeom prst="straightConnector1">
            <a:avLst/>
          </a:prstGeom>
          <a:noFill/>
          <a:ln w="38100" cap="flat" cmpd="sng">
            <a:solidFill>
              <a:srgbClr val="D5D9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Shape 66"/>
          <p:cNvCxnSpPr/>
          <p:nvPr/>
        </p:nvCxnSpPr>
        <p:spPr>
          <a:xfrm>
            <a:off x="1212028" y="2904565"/>
            <a:ext cx="3383280" cy="1587"/>
          </a:xfrm>
          <a:prstGeom prst="straightConnector1">
            <a:avLst/>
          </a:prstGeom>
          <a:noFill/>
          <a:ln w="38100" cap="flat" cmpd="sng">
            <a:solidFill>
              <a:srgbClr val="D5D9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Shape 67"/>
          <p:cNvCxnSpPr/>
          <p:nvPr/>
        </p:nvCxnSpPr>
        <p:spPr>
          <a:xfrm>
            <a:off x="5238973" y="2904565"/>
            <a:ext cx="3383280" cy="1587"/>
          </a:xfrm>
          <a:prstGeom prst="straightConnector1">
            <a:avLst/>
          </a:prstGeom>
          <a:noFill/>
          <a:ln w="38100" cap="flat" cmpd="sng">
            <a:solidFill>
              <a:srgbClr val="D5D9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5147533" y="2590800"/>
            <a:ext cx="3566159" cy="3686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86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5813" marR="0" lvl="5" indent="-227013" algn="l" rtl="0">
              <a:spcBef>
                <a:spcPts val="4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055813" marR="0" lvl="6" indent="-227013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055813" marR="0" lvl="7" indent="-227013" algn="l" rtl="0">
              <a:spcBef>
                <a:spcPts val="4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055813" marR="0" lvl="8" indent="-227013" algn="l" rtl="0">
              <a:spcBef>
                <a:spcPts val="4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900951" y="2039110"/>
            <a:ext cx="3566159" cy="4224527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000"/>
              </a:spcBef>
              <a:buClr>
                <a:schemeClr val="accent1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1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600"/>
              </a:spcBef>
              <a:buClr>
                <a:srgbClr val="51640A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180"/>
              </a:spcBef>
              <a:buClr>
                <a:srgbClr val="51640A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180"/>
              </a:spcBef>
              <a:buClr>
                <a:srgbClr val="51640A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sz="9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80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0" y="1123855"/>
            <a:ext cx="8913813" cy="91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lt1"/>
              </a:buClr>
              <a:buFont typeface="Century Gothic"/>
              <a:buNone/>
              <a:defRPr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14424" y="2595561"/>
            <a:ext cx="7610476" cy="36707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15900" algn="l" rtl="0">
              <a:spcBef>
                <a:spcPts val="20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2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marR="0" lvl="1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35050" marR="0" lvl="2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-228600" algn="l" rtl="0">
              <a:spcBef>
                <a:spcPts val="60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20850" marR="0" lvl="4" indent="-234950" algn="l" rtl="0">
              <a:spcBef>
                <a:spcPts val="60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5813" marR="0" lvl="5" indent="-239713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398713" marR="0" lvl="6" indent="-239713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743200" marR="0" lvl="7" indent="-241300" algn="l" rtl="0">
              <a:spcBef>
                <a:spcPts val="360"/>
              </a:spcBef>
              <a:buClr>
                <a:srgbClr val="51640A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087688" marR="0" lvl="8" indent="-230188" algn="l" rtl="0">
              <a:spcBef>
                <a:spcPts val="360"/>
              </a:spcBef>
              <a:buClr>
                <a:schemeClr val="accent1"/>
              </a:buClr>
              <a:buSzPct val="100000"/>
              <a:buFont typeface="Noto Sans Symbols"/>
              <a:buChar char="⬜"/>
              <a:defRPr sz="1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580093" y="188258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120587" y="1882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789893" y="6569075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800" b="0" i="0" u="none" strike="noStrike" cap="none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914400" y="0"/>
            <a:ext cx="7999413" cy="182879"/>
          </a:xfrm>
          <a:prstGeom prst="rect">
            <a:avLst/>
          </a:prstGeom>
          <a:solidFill>
            <a:srgbClr val="D5D9C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914400" y="6675120"/>
            <a:ext cx="7999413" cy="182879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ctrTitle"/>
          </p:nvPr>
        </p:nvSpPr>
        <p:spPr>
          <a:xfrm>
            <a:off x="0" y="2157318"/>
            <a:ext cx="8915400" cy="8778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 #2 -  A New Birth of Freedom</a:t>
            </a:r>
          </a:p>
        </p:txBody>
      </p:sp>
      <p:pic>
        <p:nvPicPr>
          <p:cNvPr id="2" name="Picture 1" descr="Unknown.jpeg"/>
          <p:cNvPicPr>
            <a:picLocks noChangeAspect="1"/>
          </p:cNvPicPr>
          <p:nvPr/>
        </p:nvPicPr>
        <p:blipFill>
          <a:blip r:embed="rId3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5013" y="-942152"/>
            <a:ext cx="10192397" cy="9533406"/>
          </a:xfrm>
          <a:prstGeom prst="rect">
            <a:avLst/>
          </a:prstGeom>
        </p:spPr>
      </p:pic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789533" y="3034552"/>
            <a:ext cx="8125865" cy="3823447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292600" tIns="91425" rIns="274300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Chapter </a:t>
            </a:r>
            <a:r>
              <a:rPr lang="en-US" sz="2000" dirty="0"/>
              <a:t>6</a:t>
            </a:r>
            <a:r>
              <a:rPr lang="en-US" sz="2000" b="0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Day #1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1" i="0" u="sng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LEQ: </a:t>
            </a:r>
            <a:r>
              <a:rPr lang="en-US" sz="2000" b="0" i="0" u="none" strike="noStrike" cap="none" dirty="0" smtClean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revolutionary was the Revolutionary War?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dirty="0" smtClean="0"/>
              <a:t>DBQ Rubric and background Info</a:t>
            </a:r>
            <a:endParaRPr sz="2000" b="0" i="0" u="none" strike="noStrike" cap="none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lang="en-US" sz="2000" b="1" i="0" u="sng" strike="noStrike" cap="none" dirty="0" smtClean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1" i="0" u="sng" strike="noStrike" cap="none" dirty="0" smtClean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Homework</a:t>
            </a:r>
            <a:r>
              <a:rPr lang="en-US" sz="2000" b="1" i="0" u="sng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Chapter </a:t>
            </a:r>
            <a:r>
              <a:rPr lang="en-US" sz="2000" dirty="0"/>
              <a:t>6</a:t>
            </a:r>
            <a:r>
              <a:rPr lang="en-US" sz="2000" b="0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Reading Guide – Due Friday</a:t>
            </a:r>
          </a:p>
          <a:p>
            <a:pPr marL="0" marR="0" lvl="0" indent="0" algn="l" rtl="0">
              <a:spcBef>
                <a:spcPts val="20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0 at 12.31.4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7" y="1576250"/>
            <a:ext cx="8016018" cy="429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80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0 at 12.31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71" y="238685"/>
            <a:ext cx="8107225" cy="672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73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7-08-20 at 12.32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461" y="0"/>
            <a:ext cx="53570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86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0 at 12.32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16" y="0"/>
            <a:ext cx="53036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42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0 at 12.32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19" y="687369"/>
            <a:ext cx="8375921" cy="520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912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0 at 12.32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520" y="1149031"/>
            <a:ext cx="9684907" cy="418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75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0 at 12.32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3180"/>
            <a:ext cx="9812205" cy="28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497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0 at 12.32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68" y="851828"/>
            <a:ext cx="8816596" cy="406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4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0 at 12.32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48" y="319625"/>
            <a:ext cx="8327176" cy="65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60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ctrTitle"/>
          </p:nvPr>
        </p:nvSpPr>
        <p:spPr>
          <a:xfrm>
            <a:off x="0" y="2157318"/>
            <a:ext cx="8915400" cy="8778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 #2 - A New Birth of Freedom</a:t>
            </a:r>
          </a:p>
        </p:txBody>
      </p:sp>
      <p:pic>
        <p:nvPicPr>
          <p:cNvPr id="2" name="Picture 1" descr="Unknown-1.jpeg"/>
          <p:cNvPicPr>
            <a:picLocks noChangeAspect="1"/>
          </p:cNvPicPr>
          <p:nvPr/>
        </p:nvPicPr>
        <p:blipFill>
          <a:blip r:embed="rId3">
            <a:alphaModFix amt="5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82" y="11017"/>
            <a:ext cx="12113889" cy="6846981"/>
          </a:xfrm>
          <a:prstGeom prst="rect">
            <a:avLst/>
          </a:prstGeom>
        </p:spPr>
      </p:pic>
      <p:sp>
        <p:nvSpPr>
          <p:cNvPr id="134" name="Shape 134"/>
          <p:cNvSpPr txBox="1">
            <a:spLocks noGrp="1"/>
          </p:cNvSpPr>
          <p:nvPr>
            <p:ph type="subTitle" idx="1"/>
          </p:nvPr>
        </p:nvSpPr>
        <p:spPr>
          <a:xfrm>
            <a:off x="914400" y="3034552"/>
            <a:ext cx="8001000" cy="3823447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292600" tIns="91425" rIns="274300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sym typeface="Century Gothic"/>
              </a:rPr>
              <a:t>Chapter </a:t>
            </a:r>
            <a:r>
              <a:rPr lang="en-US" sz="2000" dirty="0"/>
              <a:t>6</a:t>
            </a:r>
            <a:r>
              <a:rPr lang="en-US" sz="2000" b="0" i="0" u="none" strike="noStrike" cap="none" dirty="0">
                <a:solidFill>
                  <a:srgbClr val="595959"/>
                </a:solidFill>
                <a:sym typeface="Century Gothic"/>
              </a:rPr>
              <a:t> – Day #3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1" i="0" u="sng" strike="noStrike" cap="none" dirty="0" smtClean="0">
                <a:solidFill>
                  <a:srgbClr val="595959"/>
                </a:solidFill>
                <a:sym typeface="Century Gothic"/>
              </a:rPr>
              <a:t>LEQ: </a:t>
            </a:r>
            <a:r>
              <a:rPr lang="en-US" sz="2000" dirty="0" smtClean="0"/>
              <a:t>How </a:t>
            </a:r>
            <a:r>
              <a:rPr lang="en-US" sz="2000" dirty="0"/>
              <a:t>revolutionary was the Revolutionary War</a:t>
            </a:r>
            <a:r>
              <a:rPr lang="en-US" sz="2000" dirty="0" smtClean="0"/>
              <a:t>?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dirty="0" smtClean="0"/>
              <a:t>Thesis statement &amp; Writing the Essay</a:t>
            </a:r>
            <a:endParaRPr lang="en-US" sz="2000" dirty="0"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lang="en-US" sz="2000" b="1" i="0" u="sng" strike="noStrike" cap="none" dirty="0">
              <a:solidFill>
                <a:srgbClr val="595959"/>
              </a:solidFill>
              <a:sym typeface="Century Gothic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1" i="0" u="sng" strike="noStrike" cap="none" dirty="0">
                <a:solidFill>
                  <a:srgbClr val="595959"/>
                </a:solidFill>
                <a:sym typeface="Century Gothic"/>
              </a:rPr>
              <a:t>Homework: 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sym typeface="Century Gothic"/>
              </a:rPr>
              <a:t>Chapter </a:t>
            </a:r>
            <a:r>
              <a:rPr lang="en-US" sz="2000" dirty="0"/>
              <a:t>6</a:t>
            </a:r>
            <a:r>
              <a:rPr lang="en-US" sz="2000" b="0" i="0" u="none" strike="noStrike" cap="none" dirty="0">
                <a:solidFill>
                  <a:srgbClr val="595959"/>
                </a:solidFill>
                <a:sym typeface="Century Gothic"/>
              </a:rPr>
              <a:t> Reading Guide – Due </a:t>
            </a:r>
            <a:r>
              <a:rPr lang="en-US" sz="2000" dirty="0"/>
              <a:t>Tomorrow!</a:t>
            </a:r>
          </a:p>
          <a:p>
            <a:pPr marL="0" marR="0" lvl="0" indent="0" algn="l" rtl="0">
              <a:spcBef>
                <a:spcPts val="20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0 at 12.25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6" y="0"/>
            <a:ext cx="84598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468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474" y="207232"/>
            <a:ext cx="88050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Brainstorm how to organize / write your essay</a:t>
            </a:r>
            <a:endParaRPr lang="en-US" sz="3200" dirty="0"/>
          </a:p>
        </p:txBody>
      </p:sp>
      <p:sp>
        <p:nvSpPr>
          <p:cNvPr id="3" name="Oval 2"/>
          <p:cNvSpPr/>
          <p:nvPr/>
        </p:nvSpPr>
        <p:spPr>
          <a:xfrm>
            <a:off x="832442" y="5131166"/>
            <a:ext cx="7637879" cy="15101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89899" y="2436875"/>
            <a:ext cx="3346936" cy="253984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97274" y="2436875"/>
            <a:ext cx="3278281" cy="2625647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20879" y="926699"/>
            <a:ext cx="7637879" cy="151017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89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ctrTitle"/>
          </p:nvPr>
        </p:nvSpPr>
        <p:spPr>
          <a:xfrm>
            <a:off x="0" y="2157318"/>
            <a:ext cx="8915400" cy="8778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 #2 - A New Birth of Freedom</a:t>
            </a:r>
          </a:p>
        </p:txBody>
      </p:sp>
      <p:pic>
        <p:nvPicPr>
          <p:cNvPr id="2" name="Picture 1" descr="Unknown-1.jpeg"/>
          <p:cNvPicPr>
            <a:picLocks noChangeAspect="1"/>
          </p:cNvPicPr>
          <p:nvPr/>
        </p:nvPicPr>
        <p:blipFill>
          <a:blip r:embed="rId3"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10" y="11018"/>
            <a:ext cx="12113891" cy="6846982"/>
          </a:xfrm>
          <a:prstGeom prst="rect">
            <a:avLst/>
          </a:prstGeom>
        </p:spPr>
      </p:pic>
      <p:sp>
        <p:nvSpPr>
          <p:cNvPr id="141" name="Shape 141"/>
          <p:cNvSpPr txBox="1">
            <a:spLocks noGrp="1"/>
          </p:cNvSpPr>
          <p:nvPr>
            <p:ph type="subTitle" idx="1"/>
          </p:nvPr>
        </p:nvSpPr>
        <p:spPr>
          <a:xfrm>
            <a:off x="914400" y="3034552"/>
            <a:ext cx="8001000" cy="3823447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292600" tIns="91425" rIns="274300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sym typeface="Century Gothic"/>
              </a:rPr>
              <a:t>Chapter </a:t>
            </a:r>
            <a:r>
              <a:rPr lang="en-US" sz="2000" dirty="0"/>
              <a:t>6</a:t>
            </a:r>
            <a:r>
              <a:rPr lang="en-US" sz="2000" b="0" i="0" u="none" strike="noStrike" cap="none" dirty="0">
                <a:solidFill>
                  <a:srgbClr val="595959"/>
                </a:solidFill>
                <a:sym typeface="Century Gothic"/>
              </a:rPr>
              <a:t> – Day #4</a:t>
            </a:r>
          </a:p>
          <a:p>
            <a:pPr>
              <a:buSzPct val="25000"/>
            </a:pPr>
            <a:r>
              <a:rPr lang="en-US" sz="2000" b="1" i="0" u="sng" strike="noStrike" cap="none" dirty="0">
                <a:solidFill>
                  <a:srgbClr val="595959"/>
                </a:solidFill>
                <a:sym typeface="Century Gothic"/>
              </a:rPr>
              <a:t>LEQ: </a:t>
            </a:r>
            <a:r>
              <a:rPr lang="en-US" sz="2000" dirty="0"/>
              <a:t>How revolutionary was the Revolutionary War?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lang="en-US" sz="2000" b="1" i="0" u="sng" strike="noStrike" cap="none" dirty="0">
              <a:solidFill>
                <a:srgbClr val="595959"/>
              </a:solidFill>
              <a:sym typeface="Century Gothic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1" i="0" u="sng" strike="noStrike" cap="none" dirty="0">
                <a:solidFill>
                  <a:srgbClr val="595959"/>
                </a:solidFill>
                <a:sym typeface="Century Gothic"/>
              </a:rPr>
              <a:t>Homework: 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sym typeface="Century Gothic"/>
              </a:rPr>
              <a:t>Chapter </a:t>
            </a:r>
            <a:r>
              <a:rPr lang="en-US" sz="2000" dirty="0">
                <a:solidFill>
                  <a:srgbClr val="000000"/>
                </a:solidFill>
              </a:rPr>
              <a:t>7 Reading Guide </a:t>
            </a:r>
          </a:p>
          <a:p>
            <a:pPr marL="0" marR="0" lvl="0" indent="0" algn="l" rtl="0">
              <a:spcBef>
                <a:spcPts val="20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250398" y="459224"/>
            <a:ext cx="8674504" cy="452431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Chapter Verbal Quiz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b="1" u="sng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1" u="sng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Directions: </a:t>
            </a: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Students will take out their Chapter 6 reading guides. The teacher will cold call on students as they go through the review, or use volunteers. If a student answers correctly they receive one point, students need 3 points for the class to receive full 100 % participation. Two points is an 80%, one point is a 70%, and no points is a 50%.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You should be writing down the answers as we go through them! This will be handed in at the end of class! Chapter guides are due every Friday!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162" y="0"/>
            <a:ext cx="8391674" cy="703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0 at 12.30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7" y="0"/>
            <a:ext cx="5217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25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0 at 12.31.0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14" y="38100"/>
            <a:ext cx="52197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05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0 at 12.31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756" y="0"/>
            <a:ext cx="4992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28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ctrTitle"/>
          </p:nvPr>
        </p:nvSpPr>
        <p:spPr>
          <a:xfrm>
            <a:off x="0" y="2157318"/>
            <a:ext cx="8915400" cy="877823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1188700" tIns="45700" rIns="274300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Unit #2 - A New Birth of Freedom</a:t>
            </a:r>
          </a:p>
        </p:txBody>
      </p:sp>
      <p:pic>
        <p:nvPicPr>
          <p:cNvPr id="2" name="Picture 1" descr="constitutional-convention-1787.jpg"/>
          <p:cNvPicPr>
            <a:picLocks noChangeAspect="1"/>
          </p:cNvPicPr>
          <p:nvPr/>
        </p:nvPicPr>
        <p:blipFill>
          <a:blip r:embed="rId3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460" y="-3791445"/>
            <a:ext cx="12067911" cy="10649443"/>
          </a:xfrm>
          <a:prstGeom prst="rect">
            <a:avLst/>
          </a:prstGeom>
        </p:spPr>
      </p:pic>
      <p:sp>
        <p:nvSpPr>
          <p:cNvPr id="127" name="Shape 127"/>
          <p:cNvSpPr txBox="1">
            <a:spLocks noGrp="1"/>
          </p:cNvSpPr>
          <p:nvPr>
            <p:ph type="subTitle" idx="1"/>
          </p:nvPr>
        </p:nvSpPr>
        <p:spPr>
          <a:xfrm>
            <a:off x="914400" y="3034552"/>
            <a:ext cx="8001000" cy="3823447"/>
          </a:xfrm>
          <a:prstGeom prst="rect">
            <a:avLst/>
          </a:prstGeom>
          <a:solidFill>
            <a:srgbClr val="E3E5DC"/>
          </a:solidFill>
          <a:ln>
            <a:noFill/>
          </a:ln>
        </p:spPr>
        <p:txBody>
          <a:bodyPr lIns="292600" tIns="91425" rIns="274300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Chapter </a:t>
            </a:r>
            <a:r>
              <a:rPr lang="en-US" sz="2000" dirty="0"/>
              <a:t>6</a:t>
            </a:r>
            <a:r>
              <a:rPr lang="en-US" sz="2000" b="0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– Day #2</a:t>
            </a:r>
          </a:p>
          <a:p>
            <a:pPr>
              <a:buSzPct val="25000"/>
            </a:pPr>
            <a:r>
              <a:rPr lang="en-US" sz="2000" b="1" i="0" u="sng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LEQ: </a:t>
            </a:r>
            <a:r>
              <a:rPr lang="en-US" sz="2000" dirty="0"/>
              <a:t>How revolutionary was the Revolutionary War</a:t>
            </a:r>
            <a:r>
              <a:rPr lang="en-US" sz="2000" dirty="0" smtClean="0"/>
              <a:t>?</a:t>
            </a:r>
          </a:p>
          <a:p>
            <a:pPr>
              <a:buSzPct val="25000"/>
            </a:pPr>
            <a:r>
              <a:rPr lang="en-US" sz="2000" dirty="0" smtClean="0"/>
              <a:t>Documents and Organization</a:t>
            </a:r>
            <a:endParaRPr lang="en-US" sz="2000" dirty="0"/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lang="en-US" sz="2000" b="1" i="0" u="sng" strike="noStrike" cap="none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1" i="0" u="sng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Homework: </a:t>
            </a:r>
          </a:p>
          <a:p>
            <a:pPr marL="0" marR="0" lvl="0" indent="0" algn="l" rtl="0"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Chapter </a:t>
            </a:r>
            <a:r>
              <a:rPr lang="en-US" sz="2000" dirty="0"/>
              <a:t>6</a:t>
            </a:r>
            <a:r>
              <a:rPr lang="en-US" sz="2000" b="0" i="0" u="none" strike="noStrike" cap="none" dirty="0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Reading Guide – Due Friday</a:t>
            </a:r>
          </a:p>
          <a:p>
            <a:pPr marL="0" marR="0" lvl="0" indent="0" algn="l" rtl="0">
              <a:spcBef>
                <a:spcPts val="2000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endParaRPr sz="1800" b="0" i="0" u="none" strike="noStrike" cap="none" dirty="0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666647"/>
              </p:ext>
            </p:extLst>
          </p:nvPr>
        </p:nvGraphicFramePr>
        <p:xfrm>
          <a:off x="219553" y="1026158"/>
          <a:ext cx="8585462" cy="5512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2731"/>
                <a:gridCol w="4292731"/>
              </a:tblGrid>
              <a:tr h="9134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Was Revolutionary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Was Not Revolutionary </a:t>
                      </a:r>
                      <a:endParaRPr lang="en-US" sz="2400" dirty="0"/>
                    </a:p>
                  </a:txBody>
                  <a:tcPr/>
                </a:tc>
              </a:tr>
              <a:tr h="45987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61665"/>
            <a:ext cx="880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Revolutionary was the Revolutionary War?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52500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8-20 at 12.38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627" y="353673"/>
            <a:ext cx="54737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2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4750718"/>
              </p:ext>
            </p:extLst>
          </p:nvPr>
        </p:nvGraphicFramePr>
        <p:xfrm>
          <a:off x="219553" y="1026158"/>
          <a:ext cx="8585462" cy="55122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92731"/>
                <a:gridCol w="4292731"/>
              </a:tblGrid>
              <a:tr h="9134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Was Revolutionary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Was Not Revolutionary </a:t>
                      </a:r>
                      <a:endParaRPr lang="en-US" sz="2400" dirty="0"/>
                    </a:p>
                  </a:txBody>
                  <a:tcPr/>
                </a:tc>
              </a:tr>
              <a:tr h="459878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461665"/>
            <a:ext cx="8805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Revolutionary was the Revolutionary War?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78952490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rgbClr val="000000"/>
      </a:dk1>
      <a:lt1>
        <a:srgbClr val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286</Words>
  <Application>Microsoft Macintosh PowerPoint</Application>
  <PresentationFormat>On-screen Show (4:3)</PresentationFormat>
  <Paragraphs>39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Century Gothic</vt:lpstr>
      <vt:lpstr>Perception</vt:lpstr>
      <vt:lpstr>Unit #2 -  A New Birth of Freedom</vt:lpstr>
      <vt:lpstr>PowerPoint Presentation</vt:lpstr>
      <vt:lpstr>PowerPoint Presentation</vt:lpstr>
      <vt:lpstr>PowerPoint Presentation</vt:lpstr>
      <vt:lpstr>PowerPoint Presentation</vt:lpstr>
      <vt:lpstr>Unit #2 - A New Birth of Freedom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Unit #2 - A New Birth of Freedom</vt:lpstr>
      <vt:lpstr>PowerPoint Presentation</vt:lpstr>
      <vt:lpstr>Unit #2 - A New Birth of Freedom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#2 -  A New Birth of Freedom</dc:title>
  <cp:lastModifiedBy>admin</cp:lastModifiedBy>
  <cp:revision>6</cp:revision>
  <dcterms:modified xsi:type="dcterms:W3CDTF">2017-08-20T17:06:22Z</dcterms:modified>
</cp:coreProperties>
</file>