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87" r:id="rId4"/>
    <p:sldId id="288" r:id="rId5"/>
    <p:sldId id="289" r:id="rId6"/>
    <p:sldId id="291" r:id="rId7"/>
    <p:sldId id="293" r:id="rId8"/>
    <p:sldId id="275" r:id="rId9"/>
    <p:sldId id="257" r:id="rId10"/>
    <p:sldId id="281" r:id="rId11"/>
    <p:sldId id="282" r:id="rId12"/>
    <p:sldId id="263" r:id="rId13"/>
    <p:sldId id="284" r:id="rId14"/>
    <p:sldId id="258" r:id="rId15"/>
    <p:sldId id="268" r:id="rId16"/>
    <p:sldId id="267" r:id="rId17"/>
    <p:sldId id="269" r:id="rId18"/>
    <p:sldId id="270" r:id="rId19"/>
    <p:sldId id="259" r:id="rId20"/>
    <p:sldId id="286" r:id="rId21"/>
    <p:sldId id="280" r:id="rId22"/>
    <p:sldId id="271" r:id="rId23"/>
    <p:sldId id="272" r:id="rId24"/>
    <p:sldId id="273" r:id="rId25"/>
    <p:sldId id="274" r:id="rId26"/>
    <p:sldId id="294" r:id="rId27"/>
    <p:sldId id="265" r:id="rId28"/>
    <p:sldId id="260" r:id="rId29"/>
    <p:sldId id="266"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16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8/20/17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8/20/17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8/20/17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8/20/17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70FAA508-F0CD-46EA-95FB-26B559A0B5D9}" type="datetimeFigureOut">
              <a:rPr lang="en-US" smtClean="0"/>
              <a:t>8/20/17</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t>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0FAA508-F0CD-46EA-95FB-26B559A0B5D9}" type="datetimeFigureOut">
              <a:rPr lang="en-US" smtClean="0"/>
              <a:t>8/20/17</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jpg"/><Relationship Id="rId3"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rritorial-growth-map-1775.jpg"/>
          <p:cNvPicPr>
            <a:picLocks noChangeAspect="1"/>
          </p:cNvPicPr>
          <p:nvPr/>
        </p:nvPicPr>
        <p:blipFill>
          <a:blip r:embed="rId2">
            <a:alphaModFix amt="58000"/>
            <a:extLst>
              <a:ext uri="{28A0092B-C50C-407E-A947-70E740481C1C}">
                <a14:useLocalDpi xmlns:a14="http://schemas.microsoft.com/office/drawing/2010/main" val="0"/>
              </a:ext>
            </a:extLst>
          </a:blip>
          <a:stretch>
            <a:fillRect/>
          </a:stretch>
        </p:blipFill>
        <p:spPr>
          <a:xfrm>
            <a:off x="0" y="-1144864"/>
            <a:ext cx="9144000" cy="11959074"/>
          </a:xfrm>
          <a:prstGeom prst="rect">
            <a:avLst/>
          </a:prstGeom>
        </p:spPr>
      </p:pic>
      <p:sp>
        <p:nvSpPr>
          <p:cNvPr id="2" name="Title 1"/>
          <p:cNvSpPr>
            <a:spLocks noGrp="1"/>
          </p:cNvSpPr>
          <p:nvPr>
            <p:ph type="ctrTitle"/>
          </p:nvPr>
        </p:nvSpPr>
        <p:spPr/>
        <p:txBody>
          <a:bodyPr>
            <a:normAutofit/>
          </a:bodyPr>
          <a:lstStyle/>
          <a:p>
            <a:r>
              <a:rPr lang="en-US" dirty="0" smtClean="0"/>
              <a:t>Unit #2 -  A New Birth of Freedom</a:t>
            </a:r>
            <a:endParaRPr lang="en-US" dirty="0"/>
          </a:p>
        </p:txBody>
      </p:sp>
      <p:sp>
        <p:nvSpPr>
          <p:cNvPr id="3" name="Subtitle 2"/>
          <p:cNvSpPr>
            <a:spLocks noGrp="1"/>
          </p:cNvSpPr>
          <p:nvPr>
            <p:ph type="subTitle" idx="1"/>
          </p:nvPr>
        </p:nvSpPr>
        <p:spPr>
          <a:xfrm>
            <a:off x="789534" y="3034553"/>
            <a:ext cx="8125866" cy="3823447"/>
          </a:xfrm>
        </p:spPr>
        <p:txBody>
          <a:bodyPr/>
          <a:lstStyle/>
          <a:p>
            <a:r>
              <a:rPr lang="en-US" sz="2000" dirty="0" smtClean="0"/>
              <a:t>Chapter 5 – Day #1</a:t>
            </a:r>
          </a:p>
          <a:p>
            <a:r>
              <a:rPr lang="en-US" sz="2000" b="1" u="sng" dirty="0"/>
              <a:t>LEQ: </a:t>
            </a:r>
            <a:r>
              <a:rPr lang="en-US" sz="2000" dirty="0"/>
              <a:t>What put Britain and the colonies on a path to </a:t>
            </a:r>
            <a:r>
              <a:rPr lang="en-US" sz="2000" dirty="0" smtClean="0"/>
              <a:t>Revolution</a:t>
            </a:r>
            <a:r>
              <a:rPr lang="en-US" sz="2000" dirty="0" smtClean="0"/>
              <a:t>?</a:t>
            </a:r>
            <a:endParaRPr lang="en-US" sz="2000" dirty="0" smtClean="0"/>
          </a:p>
          <a:p>
            <a:endParaRPr lang="en-US" sz="2000" dirty="0" smtClean="0"/>
          </a:p>
          <a:p>
            <a:r>
              <a:rPr lang="en-US" sz="2000" b="1" u="sng" dirty="0" smtClean="0"/>
              <a:t>Homework</a:t>
            </a:r>
            <a:r>
              <a:rPr lang="en-US" sz="2000" b="1" u="sng" dirty="0" smtClean="0"/>
              <a:t>:</a:t>
            </a:r>
            <a:endParaRPr lang="en-US" sz="2000" dirty="0" smtClean="0"/>
          </a:p>
          <a:p>
            <a:r>
              <a:rPr lang="en-US" sz="2000" dirty="0" smtClean="0"/>
              <a:t>Chapter 5 Reading Guide – Due Friday</a:t>
            </a:r>
            <a:endParaRPr lang="en-US" sz="2000" dirty="0"/>
          </a:p>
          <a:p>
            <a:endParaRPr lang="en-US" dirty="0"/>
          </a:p>
        </p:txBody>
      </p:sp>
    </p:spTree>
    <p:extLst>
      <p:ext uri="{BB962C8B-B14F-4D97-AF65-F5344CB8AC3E}">
        <p14:creationId xmlns:p14="http://schemas.microsoft.com/office/powerpoint/2010/main" val="92929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70" y="490051"/>
            <a:ext cx="7837236" cy="2062103"/>
          </a:xfrm>
          <a:prstGeom prst="rect">
            <a:avLst/>
          </a:prstGeom>
        </p:spPr>
        <p:txBody>
          <a:bodyPr wrap="square">
            <a:spAutoFit/>
          </a:bodyPr>
          <a:lstStyle/>
          <a:p>
            <a:pPr algn="ctr"/>
            <a:r>
              <a:rPr lang="en-US" sz="3200" dirty="0" smtClean="0"/>
              <a:t>Whiteboard Brainstorming</a:t>
            </a:r>
          </a:p>
          <a:p>
            <a:endParaRPr lang="en-US" b="1" u="sng" dirty="0"/>
          </a:p>
          <a:p>
            <a:r>
              <a:rPr lang="en-US" sz="2000" b="1" u="sng" dirty="0" smtClean="0"/>
              <a:t>Directions: </a:t>
            </a:r>
            <a:r>
              <a:rPr lang="en-US" sz="2000" dirty="0" smtClean="0"/>
              <a:t>Using a whiteboard, work with your table to create a list of what the main reasons for issues between the colonists and British were. </a:t>
            </a:r>
          </a:p>
          <a:p>
            <a:endParaRPr lang="en-US" dirty="0"/>
          </a:p>
        </p:txBody>
      </p:sp>
      <p:pic>
        <p:nvPicPr>
          <p:cNvPr id="3" name="Picture 2"/>
          <p:cNvPicPr>
            <a:picLocks noChangeAspect="1"/>
          </p:cNvPicPr>
          <p:nvPr/>
        </p:nvPicPr>
        <p:blipFill>
          <a:blip r:embed="rId2"/>
          <a:stretch>
            <a:fillRect/>
          </a:stretch>
        </p:blipFill>
        <p:spPr>
          <a:xfrm>
            <a:off x="2034236" y="2552154"/>
            <a:ext cx="5030566" cy="3871178"/>
          </a:xfrm>
          <a:prstGeom prst="rect">
            <a:avLst/>
          </a:prstGeom>
        </p:spPr>
      </p:pic>
    </p:spTree>
    <p:extLst>
      <p:ext uri="{BB962C8B-B14F-4D97-AF65-F5344CB8AC3E}">
        <p14:creationId xmlns:p14="http://schemas.microsoft.com/office/powerpoint/2010/main" val="653629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200" y="239612"/>
            <a:ext cx="4408157" cy="2554545"/>
          </a:xfrm>
          <a:prstGeom prst="rect">
            <a:avLst/>
          </a:prstGeom>
        </p:spPr>
        <p:txBody>
          <a:bodyPr wrap="square">
            <a:spAutoFit/>
          </a:bodyPr>
          <a:lstStyle/>
          <a:p>
            <a:pPr algn="ctr"/>
            <a:r>
              <a:rPr lang="en-US" sz="3200" dirty="0" smtClean="0"/>
              <a:t>Whole Class Brainstorming</a:t>
            </a:r>
          </a:p>
          <a:p>
            <a:endParaRPr lang="en-US" b="1" u="sng" dirty="0"/>
          </a:p>
          <a:p>
            <a:r>
              <a:rPr lang="en-US" sz="2000" b="1" u="sng" dirty="0" smtClean="0"/>
              <a:t>Directions: </a:t>
            </a:r>
            <a:r>
              <a:rPr lang="en-US" sz="2000" dirty="0"/>
              <a:t>W</a:t>
            </a:r>
            <a:r>
              <a:rPr lang="en-US" sz="2000" dirty="0" smtClean="0"/>
              <a:t>hat the main reasons for issues between the colonists &amp; British?</a:t>
            </a:r>
          </a:p>
          <a:p>
            <a:endParaRPr lang="en-US" dirty="0"/>
          </a:p>
        </p:txBody>
      </p:sp>
      <p:pic>
        <p:nvPicPr>
          <p:cNvPr id="4" name="Picture 3"/>
          <p:cNvPicPr>
            <a:picLocks noChangeAspect="1"/>
          </p:cNvPicPr>
          <p:nvPr/>
        </p:nvPicPr>
        <p:blipFill>
          <a:blip r:embed="rId2"/>
          <a:stretch>
            <a:fillRect/>
          </a:stretch>
        </p:blipFill>
        <p:spPr>
          <a:xfrm>
            <a:off x="4533357" y="1151924"/>
            <a:ext cx="4485444" cy="4983827"/>
          </a:xfrm>
          <a:prstGeom prst="rect">
            <a:avLst/>
          </a:prstGeom>
        </p:spPr>
      </p:pic>
    </p:spTree>
    <p:extLst>
      <p:ext uri="{BB962C8B-B14F-4D97-AF65-F5344CB8AC3E}">
        <p14:creationId xmlns:p14="http://schemas.microsoft.com/office/powerpoint/2010/main" val="1213988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172" y="118565"/>
            <a:ext cx="8531418" cy="1200328"/>
          </a:xfrm>
          <a:prstGeom prst="rect">
            <a:avLst/>
          </a:prstGeom>
        </p:spPr>
        <p:txBody>
          <a:bodyPr wrap="square">
            <a:spAutoFit/>
          </a:bodyPr>
          <a:lstStyle/>
          <a:p>
            <a:r>
              <a:rPr lang="en-US" sz="2400" b="1" u="sng" dirty="0" smtClean="0"/>
              <a:t>Directions: </a:t>
            </a:r>
            <a:r>
              <a:rPr lang="en-US" sz="2400" dirty="0" smtClean="0"/>
              <a:t>Students will </a:t>
            </a:r>
            <a:r>
              <a:rPr lang="en-US" sz="2400" dirty="0"/>
              <a:t>then read through 5.2 with their table </a:t>
            </a:r>
            <a:r>
              <a:rPr lang="en-US" sz="2400" dirty="0" smtClean="0"/>
              <a:t>partner. Students will </a:t>
            </a:r>
            <a:r>
              <a:rPr lang="en-US" sz="2400" dirty="0"/>
              <a:t>find evidence to fill in the table</a:t>
            </a:r>
            <a:r>
              <a:rPr lang="en-US" sz="2400" dirty="0" smtClean="0"/>
              <a:t>. Use quotes and the page number!</a:t>
            </a:r>
            <a:endParaRPr lang="en-US" sz="2400" dirty="0"/>
          </a:p>
        </p:txBody>
      </p:sp>
      <p:pic>
        <p:nvPicPr>
          <p:cNvPr id="4" name="Picture 3" descr="Screen Shot 2017-08-20 at 11.52.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46" y="1429473"/>
            <a:ext cx="9144000" cy="5428527"/>
          </a:xfrm>
          <a:prstGeom prst="rect">
            <a:avLst/>
          </a:prstGeom>
        </p:spPr>
      </p:pic>
    </p:spTree>
    <p:extLst>
      <p:ext uri="{BB962C8B-B14F-4D97-AF65-F5344CB8AC3E}">
        <p14:creationId xmlns:p14="http://schemas.microsoft.com/office/powerpoint/2010/main" val="4288088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Summary</a:t>
            </a:r>
            <a:endParaRPr lang="en-US" dirty="0"/>
          </a:p>
        </p:txBody>
      </p:sp>
      <p:sp>
        <p:nvSpPr>
          <p:cNvPr id="3" name="Rectangle 2"/>
          <p:cNvSpPr/>
          <p:nvPr/>
        </p:nvSpPr>
        <p:spPr>
          <a:xfrm>
            <a:off x="661766" y="2551837"/>
            <a:ext cx="7923310" cy="3539430"/>
          </a:xfrm>
          <a:prstGeom prst="rect">
            <a:avLst/>
          </a:prstGeom>
        </p:spPr>
        <p:txBody>
          <a:bodyPr wrap="square">
            <a:spAutoFit/>
          </a:bodyPr>
          <a:lstStyle/>
          <a:p>
            <a:pPr lvl="1"/>
            <a:r>
              <a:rPr lang="en-US" sz="3200" b="1" u="sng" dirty="0" smtClean="0"/>
              <a:t>Directions: </a:t>
            </a:r>
            <a:r>
              <a:rPr lang="en-US" sz="3200" dirty="0" smtClean="0"/>
              <a:t>Using several </a:t>
            </a:r>
            <a:r>
              <a:rPr lang="en-US" sz="3200" dirty="0"/>
              <a:t>sentences </a:t>
            </a:r>
            <a:r>
              <a:rPr lang="en-US" sz="3200" dirty="0" smtClean="0"/>
              <a:t>and two pieces of evidence </a:t>
            </a:r>
            <a:r>
              <a:rPr lang="en-US" sz="3200" dirty="0"/>
              <a:t>from the </a:t>
            </a:r>
            <a:r>
              <a:rPr lang="en-US" sz="3200" dirty="0" smtClean="0"/>
              <a:t>text answer the following question.</a:t>
            </a:r>
          </a:p>
          <a:p>
            <a:pPr lvl="1"/>
            <a:endParaRPr lang="en-US" sz="3200" dirty="0"/>
          </a:p>
          <a:p>
            <a:pPr lvl="1" algn="ctr"/>
            <a:r>
              <a:rPr lang="en-US" sz="3200" dirty="0" smtClean="0">
                <a:solidFill>
                  <a:srgbClr val="0000FF"/>
                </a:solidFill>
              </a:rPr>
              <a:t>Could </a:t>
            </a:r>
            <a:r>
              <a:rPr lang="en-US" sz="3200" dirty="0">
                <a:solidFill>
                  <a:srgbClr val="0000FF"/>
                </a:solidFill>
              </a:rPr>
              <a:t>the American Revolution have been avoided? </a:t>
            </a:r>
          </a:p>
        </p:txBody>
      </p:sp>
    </p:spTree>
    <p:extLst>
      <p:ext uri="{BB962C8B-B14F-4D97-AF65-F5344CB8AC3E}">
        <p14:creationId xmlns:p14="http://schemas.microsoft.com/office/powerpoint/2010/main" val="1197059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868p1_1.jpg"/>
          <p:cNvPicPr>
            <a:picLocks noChangeAspect="1"/>
          </p:cNvPicPr>
          <p:nvPr/>
        </p:nvPicPr>
        <p:blipFill>
          <a:blip r:embed="rId2" cstate="print">
            <a:alphaModFix amt="31000"/>
            <a:extLst>
              <a:ext uri="{28A0092B-C50C-407E-A947-70E740481C1C}">
                <a14:useLocalDpi xmlns:a14="http://schemas.microsoft.com/office/drawing/2010/main" val="0"/>
              </a:ext>
            </a:extLst>
          </a:blip>
          <a:stretch>
            <a:fillRect/>
          </a:stretch>
        </p:blipFill>
        <p:spPr>
          <a:xfrm>
            <a:off x="-144824" y="-4924705"/>
            <a:ext cx="9892462" cy="11990660"/>
          </a:xfrm>
          <a:prstGeom prst="rect">
            <a:avLst/>
          </a:prstGeom>
        </p:spPr>
      </p:pic>
      <p:sp>
        <p:nvSpPr>
          <p:cNvPr id="2" name="Title 1"/>
          <p:cNvSpPr>
            <a:spLocks noGrp="1"/>
          </p:cNvSpPr>
          <p:nvPr>
            <p:ph type="ctrTitle"/>
          </p:nvPr>
        </p:nvSpPr>
        <p:spPr/>
        <p:txBody>
          <a:bodyPr>
            <a:normAutofit/>
          </a:bodyPr>
          <a:lstStyle/>
          <a:p>
            <a:r>
              <a:rPr lang="en-US" dirty="0" smtClean="0"/>
              <a:t>Unit #2 - </a:t>
            </a:r>
            <a:r>
              <a:rPr lang="en-US" dirty="0"/>
              <a:t>A New Birth of Freedom</a:t>
            </a:r>
          </a:p>
        </p:txBody>
      </p:sp>
      <p:sp>
        <p:nvSpPr>
          <p:cNvPr id="3" name="Subtitle 2"/>
          <p:cNvSpPr>
            <a:spLocks noGrp="1"/>
          </p:cNvSpPr>
          <p:nvPr>
            <p:ph type="subTitle" idx="1"/>
          </p:nvPr>
        </p:nvSpPr>
        <p:spPr/>
        <p:txBody>
          <a:bodyPr/>
          <a:lstStyle/>
          <a:p>
            <a:r>
              <a:rPr lang="en-US" dirty="0" smtClean="0"/>
              <a:t>Chapter 5 – Day #3</a:t>
            </a:r>
          </a:p>
          <a:p>
            <a:r>
              <a:rPr lang="en-US" b="1" u="sng" dirty="0"/>
              <a:t>LEQ: </a:t>
            </a:r>
            <a:r>
              <a:rPr lang="en-US" dirty="0"/>
              <a:t>How did support for the patriot cause spread so quickly among many different groups ?</a:t>
            </a:r>
          </a:p>
          <a:p>
            <a:r>
              <a:rPr lang="en-US" b="1" u="sng" dirty="0"/>
              <a:t>Homework: </a:t>
            </a:r>
          </a:p>
          <a:p>
            <a:r>
              <a:rPr lang="en-US" dirty="0" smtClean="0"/>
              <a:t>Ticket out the Door</a:t>
            </a:r>
            <a:endParaRPr lang="en-US" dirty="0"/>
          </a:p>
          <a:p>
            <a:r>
              <a:rPr lang="en-US" dirty="0"/>
              <a:t>Chapter 5 Reading Guide – Due Friday</a:t>
            </a:r>
          </a:p>
          <a:p>
            <a:endParaRPr lang="en-US" dirty="0"/>
          </a:p>
        </p:txBody>
      </p:sp>
    </p:spTree>
    <p:extLst>
      <p:ext uri="{BB962C8B-B14F-4D97-AF65-F5344CB8AC3E}">
        <p14:creationId xmlns:p14="http://schemas.microsoft.com/office/powerpoint/2010/main" val="1054027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5625"/>
            <a:ext cx="9144000" cy="5026742"/>
          </a:xfrm>
          <a:prstGeom prst="rect">
            <a:avLst/>
          </a:prstGeom>
        </p:spPr>
      </p:pic>
    </p:spTree>
    <p:extLst>
      <p:ext uri="{BB962C8B-B14F-4D97-AF65-F5344CB8AC3E}">
        <p14:creationId xmlns:p14="http://schemas.microsoft.com/office/powerpoint/2010/main" val="3649868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868p1_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857" y="0"/>
            <a:ext cx="8208030" cy="6858000"/>
          </a:xfrm>
          <a:prstGeom prst="rect">
            <a:avLst/>
          </a:prstGeom>
        </p:spPr>
      </p:pic>
    </p:spTree>
    <p:extLst>
      <p:ext uri="{BB962C8B-B14F-4D97-AF65-F5344CB8AC3E}">
        <p14:creationId xmlns:p14="http://schemas.microsoft.com/office/powerpoint/2010/main" val="1090254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41" y="284546"/>
            <a:ext cx="7489141" cy="6468643"/>
          </a:xfrm>
          <a:prstGeom prst="rect">
            <a:avLst/>
          </a:prstGeom>
        </p:spPr>
      </p:pic>
    </p:spTree>
    <p:extLst>
      <p:ext uri="{BB962C8B-B14F-4D97-AF65-F5344CB8AC3E}">
        <p14:creationId xmlns:p14="http://schemas.microsoft.com/office/powerpoint/2010/main" val="91514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85" y="573430"/>
            <a:ext cx="8501242" cy="5450111"/>
          </a:xfrm>
          <a:prstGeom prst="rect">
            <a:avLst/>
          </a:prstGeom>
        </p:spPr>
      </p:pic>
    </p:spTree>
    <p:extLst>
      <p:ext uri="{BB962C8B-B14F-4D97-AF65-F5344CB8AC3E}">
        <p14:creationId xmlns:p14="http://schemas.microsoft.com/office/powerpoint/2010/main" val="1533608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known.jpeg"/>
          <p:cNvPicPr>
            <a:picLocks noChangeAspect="1"/>
          </p:cNvPicPr>
          <p:nvPr/>
        </p:nvPicPr>
        <p:blipFill>
          <a:blip r:embed="rId2">
            <a:alphaModFix amt="26000"/>
            <a:extLst>
              <a:ext uri="{28A0092B-C50C-407E-A947-70E740481C1C}">
                <a14:useLocalDpi xmlns:a14="http://schemas.microsoft.com/office/drawing/2010/main" val="0"/>
              </a:ext>
            </a:extLst>
          </a:blip>
          <a:stretch>
            <a:fillRect/>
          </a:stretch>
        </p:blipFill>
        <p:spPr>
          <a:xfrm>
            <a:off x="-2772032" y="-393857"/>
            <a:ext cx="12837841" cy="7424034"/>
          </a:xfrm>
          <a:prstGeom prst="rect">
            <a:avLst/>
          </a:prstGeom>
        </p:spPr>
      </p:pic>
      <p:sp>
        <p:nvSpPr>
          <p:cNvPr id="2" name="Title 1"/>
          <p:cNvSpPr>
            <a:spLocks noGrp="1"/>
          </p:cNvSpPr>
          <p:nvPr>
            <p:ph type="ctrTitle"/>
          </p:nvPr>
        </p:nvSpPr>
        <p:spPr/>
        <p:txBody>
          <a:bodyPr>
            <a:normAutofit/>
          </a:bodyPr>
          <a:lstStyle/>
          <a:p>
            <a:r>
              <a:rPr lang="en-US" dirty="0" smtClean="0"/>
              <a:t>Unit #2 - </a:t>
            </a:r>
            <a:r>
              <a:rPr lang="en-US" dirty="0"/>
              <a:t>A New Birth of Freedom</a:t>
            </a:r>
          </a:p>
        </p:txBody>
      </p:sp>
      <p:sp>
        <p:nvSpPr>
          <p:cNvPr id="3" name="Subtitle 2"/>
          <p:cNvSpPr>
            <a:spLocks noGrp="1"/>
          </p:cNvSpPr>
          <p:nvPr>
            <p:ph type="subTitle" idx="1"/>
          </p:nvPr>
        </p:nvSpPr>
        <p:spPr/>
        <p:txBody>
          <a:bodyPr/>
          <a:lstStyle/>
          <a:p>
            <a:r>
              <a:rPr lang="en-US" dirty="0" smtClean="0"/>
              <a:t>Chapter 5 – Day #4</a:t>
            </a:r>
          </a:p>
          <a:p>
            <a:r>
              <a:rPr lang="en-US" b="1" u="sng" dirty="0"/>
              <a:t>LEQ: </a:t>
            </a:r>
            <a:r>
              <a:rPr lang="en-US" dirty="0" smtClean="0"/>
              <a:t>How did military strategy support the patriot cause that led to an American victory in the war for independence?</a:t>
            </a:r>
            <a:endParaRPr lang="en-US" dirty="0"/>
          </a:p>
          <a:p>
            <a:r>
              <a:rPr lang="en-US" b="1" u="sng" dirty="0"/>
              <a:t>Homework: </a:t>
            </a:r>
          </a:p>
          <a:p>
            <a:r>
              <a:rPr lang="en-US" dirty="0" smtClean="0"/>
              <a:t>Battle Graphic Organizers </a:t>
            </a:r>
            <a:endParaRPr lang="en-US" dirty="0"/>
          </a:p>
          <a:p>
            <a:r>
              <a:rPr lang="en-US" dirty="0">
                <a:solidFill>
                  <a:srgbClr val="FF0000"/>
                </a:solidFill>
              </a:rPr>
              <a:t>Chapter 5 Reading Guide – Due </a:t>
            </a:r>
            <a:r>
              <a:rPr lang="en-US" dirty="0" smtClean="0">
                <a:solidFill>
                  <a:srgbClr val="FF0000"/>
                </a:solidFill>
              </a:rPr>
              <a:t>Tomorrow at the end of class!</a:t>
            </a:r>
            <a:endParaRPr lang="en-US" dirty="0">
              <a:solidFill>
                <a:srgbClr val="FF0000"/>
              </a:solidFill>
            </a:endParaRPr>
          </a:p>
          <a:p>
            <a:endParaRPr lang="en-US" dirty="0"/>
          </a:p>
        </p:txBody>
      </p:sp>
    </p:spTree>
    <p:extLst>
      <p:ext uri="{BB962C8B-B14F-4D97-AF65-F5344CB8AC3E}">
        <p14:creationId xmlns:p14="http://schemas.microsoft.com/office/powerpoint/2010/main" val="2148965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rritorial-growth-map-1775.jpg"/>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1144864"/>
            <a:ext cx="9144000" cy="11959074"/>
          </a:xfrm>
          <a:prstGeom prst="rect">
            <a:avLst/>
          </a:prstGeom>
        </p:spPr>
      </p:pic>
      <p:sp>
        <p:nvSpPr>
          <p:cNvPr id="2" name="Rectangle 1"/>
          <p:cNvSpPr/>
          <p:nvPr/>
        </p:nvSpPr>
        <p:spPr>
          <a:xfrm>
            <a:off x="411930" y="470503"/>
            <a:ext cx="8187119" cy="1200328"/>
          </a:xfrm>
          <a:prstGeom prst="rect">
            <a:avLst/>
          </a:prstGeom>
        </p:spPr>
        <p:txBody>
          <a:bodyPr wrap="square">
            <a:spAutoFit/>
          </a:bodyPr>
          <a:lstStyle/>
          <a:p>
            <a:r>
              <a:rPr lang="en-US" sz="2400" b="1" u="sng" dirty="0" smtClean="0"/>
              <a:t>Directions: </a:t>
            </a:r>
            <a:r>
              <a:rPr lang="en-US" sz="2400" dirty="0" smtClean="0"/>
              <a:t>Students </a:t>
            </a:r>
            <a:r>
              <a:rPr lang="en-US" sz="2400" dirty="0"/>
              <a:t>will use Cornell Notes to complete the following note headings; Fort </a:t>
            </a:r>
            <a:r>
              <a:rPr lang="en-US" sz="2400" dirty="0" err="1"/>
              <a:t>Dusqense</a:t>
            </a:r>
            <a:r>
              <a:rPr lang="en-US" sz="2400" dirty="0"/>
              <a:t>, Pontiac’s Rebellion, Proclamation of 1763, and Paxton Boys</a:t>
            </a:r>
            <a:r>
              <a:rPr lang="en-US" dirty="0"/>
              <a:t>. </a:t>
            </a:r>
          </a:p>
        </p:txBody>
      </p:sp>
      <p:pic>
        <p:nvPicPr>
          <p:cNvPr id="3" name="Picture 2" descr="Unknow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027" y="1834828"/>
            <a:ext cx="4048177" cy="5146678"/>
          </a:xfrm>
          <a:prstGeom prst="rect">
            <a:avLst/>
          </a:prstGeom>
        </p:spPr>
      </p:pic>
    </p:spTree>
    <p:extLst>
      <p:ext uri="{BB962C8B-B14F-4D97-AF65-F5344CB8AC3E}">
        <p14:creationId xmlns:p14="http://schemas.microsoft.com/office/powerpoint/2010/main" val="1473863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work</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92211358"/>
              </p:ext>
            </p:extLst>
          </p:nvPr>
        </p:nvGraphicFramePr>
        <p:xfrm>
          <a:off x="0" y="3494278"/>
          <a:ext cx="8913813" cy="3213906"/>
        </p:xfrm>
        <a:graphic>
          <a:graphicData uri="http://schemas.openxmlformats.org/presentationml/2006/ole">
            <mc:AlternateContent xmlns:mc="http://schemas.openxmlformats.org/markup-compatibility/2006">
              <mc:Choice xmlns:v="urn:schemas-microsoft-com:vml" Requires="v">
                <p:oleObj spid="_x0000_s1032" name="Document" r:id="rId3" imgW="6883400" imgH="1930400" progId="Word.Document.12">
                  <p:embed/>
                </p:oleObj>
              </mc:Choice>
              <mc:Fallback>
                <p:oleObj name="Document" r:id="rId3" imgW="6883400" imgH="1930400" progId="Word.Document.12">
                  <p:embed/>
                  <p:pic>
                    <p:nvPicPr>
                      <p:cNvPr id="0" name=""/>
                      <p:cNvPicPr/>
                      <p:nvPr/>
                    </p:nvPicPr>
                    <p:blipFill>
                      <a:blip r:embed="rId4"/>
                      <a:stretch>
                        <a:fillRect/>
                      </a:stretch>
                    </p:blipFill>
                    <p:spPr>
                      <a:xfrm>
                        <a:off x="0" y="3494278"/>
                        <a:ext cx="8913813" cy="3213906"/>
                      </a:xfrm>
                      <a:prstGeom prst="rect">
                        <a:avLst/>
                      </a:prstGeom>
                    </p:spPr>
                  </p:pic>
                </p:oleObj>
              </mc:Fallback>
            </mc:AlternateContent>
          </a:graphicData>
        </a:graphic>
      </p:graphicFrame>
      <p:sp>
        <p:nvSpPr>
          <p:cNvPr id="4" name="TextBox 3"/>
          <p:cNvSpPr txBox="1"/>
          <p:nvPr/>
        </p:nvSpPr>
        <p:spPr>
          <a:xfrm>
            <a:off x="411368" y="2218173"/>
            <a:ext cx="8173708" cy="1015663"/>
          </a:xfrm>
          <a:prstGeom prst="rect">
            <a:avLst/>
          </a:prstGeom>
          <a:noFill/>
        </p:spPr>
        <p:txBody>
          <a:bodyPr wrap="square" rtlCol="0">
            <a:spAutoFit/>
          </a:bodyPr>
          <a:lstStyle/>
          <a:p>
            <a:r>
              <a:rPr lang="en-US" sz="2000" b="1" u="sng" dirty="0" smtClean="0">
                <a:solidFill>
                  <a:srgbClr val="0000FF"/>
                </a:solidFill>
              </a:rPr>
              <a:t>Directions: </a:t>
            </a:r>
            <a:r>
              <a:rPr lang="en-US" sz="2000" dirty="0" smtClean="0">
                <a:solidFill>
                  <a:srgbClr val="0000FF"/>
                </a:solidFill>
              </a:rPr>
              <a:t>Write out the complete question and your answer in your notebook or lined paper. We will discuss as a class the correct response. </a:t>
            </a:r>
            <a:endParaRPr lang="en-US" sz="2000" dirty="0">
              <a:solidFill>
                <a:srgbClr val="0000FF"/>
              </a:solidFill>
            </a:endParaRPr>
          </a:p>
        </p:txBody>
      </p:sp>
    </p:spTree>
    <p:extLst>
      <p:ext uri="{BB962C8B-B14F-4D97-AF65-F5344CB8AC3E}">
        <p14:creationId xmlns:p14="http://schemas.microsoft.com/office/powerpoint/2010/main" val="3919558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84" y="549155"/>
            <a:ext cx="8547559" cy="5262979"/>
          </a:xfrm>
          <a:prstGeom prst="rect">
            <a:avLst/>
          </a:prstGeom>
          <a:noFill/>
        </p:spPr>
        <p:txBody>
          <a:bodyPr wrap="square" rtlCol="0">
            <a:spAutoFit/>
          </a:bodyPr>
          <a:lstStyle/>
          <a:p>
            <a:pPr algn="ctr"/>
            <a:r>
              <a:rPr lang="en-US" sz="3600" u="sng" dirty="0" smtClean="0"/>
              <a:t>Jigsaw</a:t>
            </a:r>
          </a:p>
          <a:p>
            <a:endParaRPr lang="en-US" sz="2000" dirty="0"/>
          </a:p>
          <a:p>
            <a:r>
              <a:rPr lang="en-US" sz="2000" b="1" u="sng" dirty="0" smtClean="0"/>
              <a:t>Directions: </a:t>
            </a:r>
            <a:r>
              <a:rPr lang="en-US" sz="2000" dirty="0" smtClean="0"/>
              <a:t>Students will be counted off by </a:t>
            </a:r>
            <a:r>
              <a:rPr lang="en-US" sz="2000" dirty="0" smtClean="0"/>
              <a:t>fives. </a:t>
            </a:r>
            <a:r>
              <a:rPr lang="en-US" sz="2000" dirty="0" smtClean="0"/>
              <a:t>The numbers will then go to their assigned </a:t>
            </a:r>
            <a:r>
              <a:rPr lang="en-US" sz="2000" dirty="0" smtClean="0"/>
              <a:t>corner</a:t>
            </a:r>
            <a:r>
              <a:rPr lang="en-US" sz="2000" dirty="0" smtClean="0"/>
              <a:t> </a:t>
            </a:r>
            <a:r>
              <a:rPr lang="en-US" sz="2000" dirty="0" smtClean="0"/>
              <a:t>and work with their new group to complete their graphic organizer. Students will have 15 minutes to work with their group. Then students will need to come back </a:t>
            </a:r>
            <a:r>
              <a:rPr lang="en-US" sz="2000" dirty="0" smtClean="0"/>
              <a:t>to share out with the class.</a:t>
            </a:r>
          </a:p>
          <a:p>
            <a:endParaRPr lang="en-US" sz="2000" dirty="0">
              <a:solidFill>
                <a:srgbClr val="FF0000"/>
              </a:solidFill>
            </a:endParaRPr>
          </a:p>
          <a:p>
            <a:r>
              <a:rPr lang="en-US" sz="2800" dirty="0" smtClean="0">
                <a:solidFill>
                  <a:srgbClr val="660066"/>
                </a:solidFill>
              </a:rPr>
              <a:t>#1 – Lexington and Concord</a:t>
            </a:r>
          </a:p>
          <a:p>
            <a:r>
              <a:rPr lang="en-US" sz="2800" dirty="0" smtClean="0">
                <a:solidFill>
                  <a:srgbClr val="660066"/>
                </a:solidFill>
              </a:rPr>
              <a:t>#2 – Bunker Hill</a:t>
            </a:r>
          </a:p>
          <a:p>
            <a:r>
              <a:rPr lang="en-US" sz="2800" dirty="0" smtClean="0">
                <a:solidFill>
                  <a:srgbClr val="660066"/>
                </a:solidFill>
              </a:rPr>
              <a:t>#3 – Long Island / </a:t>
            </a:r>
            <a:r>
              <a:rPr lang="en-US" sz="2800" dirty="0" err="1" smtClean="0">
                <a:solidFill>
                  <a:srgbClr val="660066"/>
                </a:solidFill>
              </a:rPr>
              <a:t>Mahattan</a:t>
            </a:r>
            <a:endParaRPr lang="en-US" sz="2800" dirty="0" smtClean="0">
              <a:solidFill>
                <a:srgbClr val="660066"/>
              </a:solidFill>
            </a:endParaRPr>
          </a:p>
          <a:p>
            <a:r>
              <a:rPr lang="en-US" sz="2800" dirty="0" smtClean="0">
                <a:solidFill>
                  <a:srgbClr val="660066"/>
                </a:solidFill>
              </a:rPr>
              <a:t>#4 – Saratoga </a:t>
            </a:r>
          </a:p>
          <a:p>
            <a:r>
              <a:rPr lang="en-US" sz="2800" dirty="0" smtClean="0">
                <a:solidFill>
                  <a:srgbClr val="660066"/>
                </a:solidFill>
              </a:rPr>
              <a:t>#5 - Yorktown</a:t>
            </a:r>
            <a:endParaRPr lang="en-US" sz="2800" dirty="0" smtClean="0">
              <a:solidFill>
                <a:srgbClr val="660066"/>
              </a:solidFill>
            </a:endParaRPr>
          </a:p>
          <a:p>
            <a:endParaRPr lang="en-US" sz="2000" dirty="0" smtClean="0"/>
          </a:p>
        </p:txBody>
      </p:sp>
    </p:spTree>
    <p:extLst>
      <p:ext uri="{BB962C8B-B14F-4D97-AF65-F5344CB8AC3E}">
        <p14:creationId xmlns:p14="http://schemas.microsoft.com/office/powerpoint/2010/main" val="2812834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311" y="326060"/>
            <a:ext cx="1252955" cy="646331"/>
          </a:xfrm>
          <a:prstGeom prst="rect">
            <a:avLst/>
          </a:prstGeom>
          <a:noFill/>
        </p:spPr>
        <p:txBody>
          <a:bodyPr wrap="square" rtlCol="0">
            <a:spAutoFit/>
          </a:bodyPr>
          <a:lstStyle/>
          <a:p>
            <a:r>
              <a:rPr lang="en-US" sz="3600" dirty="0" smtClean="0">
                <a:solidFill>
                  <a:srgbClr val="FF0000"/>
                </a:solidFill>
              </a:rPr>
              <a:t>#1</a:t>
            </a:r>
            <a:endParaRPr lang="en-US" sz="3600" dirty="0">
              <a:solidFill>
                <a:srgbClr val="FF0000"/>
              </a:solidFill>
            </a:endParaRPr>
          </a:p>
        </p:txBody>
      </p:sp>
      <p:pic>
        <p:nvPicPr>
          <p:cNvPr id="4" name="Picture 3" descr="Screen Shot 2017-08-20 at 11.54.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41" y="1217112"/>
            <a:ext cx="8394700" cy="3949700"/>
          </a:xfrm>
          <a:prstGeom prst="rect">
            <a:avLst/>
          </a:prstGeom>
        </p:spPr>
      </p:pic>
    </p:spTree>
    <p:extLst>
      <p:ext uri="{BB962C8B-B14F-4D97-AF65-F5344CB8AC3E}">
        <p14:creationId xmlns:p14="http://schemas.microsoft.com/office/powerpoint/2010/main" val="3596922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311" y="326060"/>
            <a:ext cx="1252955" cy="646331"/>
          </a:xfrm>
          <a:prstGeom prst="rect">
            <a:avLst/>
          </a:prstGeom>
          <a:noFill/>
        </p:spPr>
        <p:txBody>
          <a:bodyPr wrap="square" rtlCol="0">
            <a:spAutoFit/>
          </a:bodyPr>
          <a:lstStyle/>
          <a:p>
            <a:r>
              <a:rPr lang="en-US" sz="3600" dirty="0" smtClean="0">
                <a:solidFill>
                  <a:srgbClr val="0000FF"/>
                </a:solidFill>
              </a:rPr>
              <a:t>#2</a:t>
            </a:r>
            <a:endParaRPr lang="en-US" sz="3600" dirty="0">
              <a:solidFill>
                <a:srgbClr val="0000FF"/>
              </a:solidFill>
            </a:endParaRPr>
          </a:p>
        </p:txBody>
      </p:sp>
      <p:pic>
        <p:nvPicPr>
          <p:cNvPr id="4" name="Picture 3" descr="Screen Shot 2017-08-20 at 11.54.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541" y="1423569"/>
            <a:ext cx="8153400" cy="3708400"/>
          </a:xfrm>
          <a:prstGeom prst="rect">
            <a:avLst/>
          </a:prstGeom>
        </p:spPr>
      </p:pic>
    </p:spTree>
    <p:extLst>
      <p:ext uri="{BB962C8B-B14F-4D97-AF65-F5344CB8AC3E}">
        <p14:creationId xmlns:p14="http://schemas.microsoft.com/office/powerpoint/2010/main" val="106705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311" y="326060"/>
            <a:ext cx="1252955" cy="646331"/>
          </a:xfrm>
          <a:prstGeom prst="rect">
            <a:avLst/>
          </a:prstGeom>
          <a:noFill/>
        </p:spPr>
        <p:txBody>
          <a:bodyPr wrap="square" rtlCol="0">
            <a:spAutoFit/>
          </a:bodyPr>
          <a:lstStyle/>
          <a:p>
            <a:r>
              <a:rPr lang="en-US" sz="3600" dirty="0" smtClean="0">
                <a:solidFill>
                  <a:srgbClr val="008000"/>
                </a:solidFill>
              </a:rPr>
              <a:t>#3</a:t>
            </a:r>
            <a:endParaRPr lang="en-US" sz="3600" dirty="0">
              <a:solidFill>
                <a:srgbClr val="008000"/>
              </a:solidFill>
            </a:endParaRPr>
          </a:p>
        </p:txBody>
      </p:sp>
      <p:pic>
        <p:nvPicPr>
          <p:cNvPr id="4" name="Picture 3" descr="Screen Shot 2017-08-20 at 11.54.1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854" y="1752883"/>
            <a:ext cx="8636000" cy="3873500"/>
          </a:xfrm>
          <a:prstGeom prst="rect">
            <a:avLst/>
          </a:prstGeom>
        </p:spPr>
      </p:pic>
    </p:spTree>
    <p:extLst>
      <p:ext uri="{BB962C8B-B14F-4D97-AF65-F5344CB8AC3E}">
        <p14:creationId xmlns:p14="http://schemas.microsoft.com/office/powerpoint/2010/main" val="3964820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311" y="326060"/>
            <a:ext cx="1252955" cy="646331"/>
          </a:xfrm>
          <a:prstGeom prst="rect">
            <a:avLst/>
          </a:prstGeom>
          <a:noFill/>
        </p:spPr>
        <p:txBody>
          <a:bodyPr wrap="square" rtlCol="0">
            <a:spAutoFit/>
          </a:bodyPr>
          <a:lstStyle/>
          <a:p>
            <a:r>
              <a:rPr lang="en-US" sz="3600" dirty="0" smtClean="0">
                <a:solidFill>
                  <a:srgbClr val="660066"/>
                </a:solidFill>
              </a:rPr>
              <a:t>#4</a:t>
            </a:r>
            <a:endParaRPr lang="en-US" sz="3600" dirty="0">
              <a:solidFill>
                <a:srgbClr val="660066"/>
              </a:solidFill>
            </a:endParaRPr>
          </a:p>
        </p:txBody>
      </p:sp>
      <p:pic>
        <p:nvPicPr>
          <p:cNvPr id="4" name="Picture 3" descr="Screen Shot 2017-08-20 at 11.54.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11" y="1495468"/>
            <a:ext cx="8610600" cy="3873500"/>
          </a:xfrm>
          <a:prstGeom prst="rect">
            <a:avLst/>
          </a:prstGeom>
        </p:spPr>
      </p:pic>
    </p:spTree>
    <p:extLst>
      <p:ext uri="{BB962C8B-B14F-4D97-AF65-F5344CB8AC3E}">
        <p14:creationId xmlns:p14="http://schemas.microsoft.com/office/powerpoint/2010/main" val="2317292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311" y="326060"/>
            <a:ext cx="1252955" cy="646331"/>
          </a:xfrm>
          <a:prstGeom prst="rect">
            <a:avLst/>
          </a:prstGeom>
          <a:noFill/>
        </p:spPr>
        <p:txBody>
          <a:bodyPr wrap="square" rtlCol="0">
            <a:spAutoFit/>
          </a:bodyPr>
          <a:lstStyle/>
          <a:p>
            <a:r>
              <a:rPr lang="en-US" sz="3600" dirty="0" smtClean="0">
                <a:solidFill>
                  <a:srgbClr val="660066"/>
                </a:solidFill>
              </a:rPr>
              <a:t>#5</a:t>
            </a:r>
            <a:endParaRPr lang="en-US" sz="3600" dirty="0">
              <a:solidFill>
                <a:srgbClr val="660066"/>
              </a:solidFill>
            </a:endParaRPr>
          </a:p>
        </p:txBody>
      </p:sp>
      <p:pic>
        <p:nvPicPr>
          <p:cNvPr id="2" name="Picture 1" descr="Screen Shot 2017-08-20 at 11.54.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11" y="1125279"/>
            <a:ext cx="8661400" cy="4648200"/>
          </a:xfrm>
          <a:prstGeom prst="rect">
            <a:avLst/>
          </a:prstGeom>
        </p:spPr>
      </p:pic>
    </p:spTree>
    <p:extLst>
      <p:ext uri="{BB962C8B-B14F-4D97-AF65-F5344CB8AC3E}">
        <p14:creationId xmlns:p14="http://schemas.microsoft.com/office/powerpoint/2010/main" val="2042062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0119" y="0"/>
            <a:ext cx="5108271" cy="6858000"/>
          </a:xfrm>
          <a:prstGeom prst="rect">
            <a:avLst/>
          </a:prstGeom>
        </p:spPr>
      </p:pic>
      <p:sp>
        <p:nvSpPr>
          <p:cNvPr id="4" name="TextBox 3"/>
          <p:cNvSpPr txBox="1"/>
          <p:nvPr/>
        </p:nvSpPr>
        <p:spPr>
          <a:xfrm>
            <a:off x="304053" y="465101"/>
            <a:ext cx="3398322" cy="3970318"/>
          </a:xfrm>
          <a:prstGeom prst="rect">
            <a:avLst/>
          </a:prstGeom>
          <a:noFill/>
        </p:spPr>
        <p:txBody>
          <a:bodyPr wrap="square" rtlCol="0">
            <a:spAutoFit/>
          </a:bodyPr>
          <a:lstStyle/>
          <a:p>
            <a:r>
              <a:rPr lang="en-US" sz="2400" b="1" u="sng" dirty="0" smtClean="0"/>
              <a:t>Directions:</a:t>
            </a:r>
          </a:p>
          <a:p>
            <a:endParaRPr lang="en-US" sz="2400" dirty="0"/>
          </a:p>
          <a:p>
            <a:r>
              <a:rPr lang="en-US" sz="2400" dirty="0" smtClean="0"/>
              <a:t>Read through the primary source “The American Crisis” by Thomas Paine. Complete a </a:t>
            </a:r>
            <a:r>
              <a:rPr lang="en-US" sz="2400" dirty="0" err="1" smtClean="0"/>
              <a:t>SOAPStone</a:t>
            </a:r>
            <a:r>
              <a:rPr lang="en-US" sz="2400" dirty="0" smtClean="0"/>
              <a:t> for the document.</a:t>
            </a:r>
          </a:p>
          <a:p>
            <a:endParaRPr lang="en-US" dirty="0"/>
          </a:p>
          <a:p>
            <a:endParaRPr lang="en-US" dirty="0"/>
          </a:p>
        </p:txBody>
      </p:sp>
      <p:pic>
        <p:nvPicPr>
          <p:cNvPr id="5" name="Picture 4" descr="Unknown.jpeg"/>
          <p:cNvPicPr>
            <a:picLocks noChangeAspect="1"/>
          </p:cNvPicPr>
          <p:nvPr/>
        </p:nvPicPr>
        <p:blipFill rotWithShape="1">
          <a:blip r:embed="rId3">
            <a:extLst>
              <a:ext uri="{28A0092B-C50C-407E-A947-70E740481C1C}">
                <a14:useLocalDpi xmlns:a14="http://schemas.microsoft.com/office/drawing/2010/main" val="0"/>
              </a:ext>
            </a:extLst>
          </a:blip>
          <a:srcRect l="21192" t="5869" r="-2884" b="-5869"/>
          <a:stretch/>
        </p:blipFill>
        <p:spPr>
          <a:xfrm>
            <a:off x="301797" y="4235519"/>
            <a:ext cx="3398322" cy="2329557"/>
          </a:xfrm>
          <a:prstGeom prst="rect">
            <a:avLst/>
          </a:prstGeom>
        </p:spPr>
      </p:pic>
    </p:spTree>
    <p:extLst>
      <p:ext uri="{BB962C8B-B14F-4D97-AF65-F5344CB8AC3E}">
        <p14:creationId xmlns:p14="http://schemas.microsoft.com/office/powerpoint/2010/main" val="63793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known.jpeg"/>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1484504" y="-1782142"/>
            <a:ext cx="12092805" cy="8640142"/>
          </a:xfrm>
          <a:prstGeom prst="rect">
            <a:avLst/>
          </a:prstGeom>
        </p:spPr>
      </p:pic>
      <p:sp>
        <p:nvSpPr>
          <p:cNvPr id="2" name="Title 1"/>
          <p:cNvSpPr>
            <a:spLocks noGrp="1"/>
          </p:cNvSpPr>
          <p:nvPr>
            <p:ph type="ctrTitle"/>
          </p:nvPr>
        </p:nvSpPr>
        <p:spPr/>
        <p:txBody>
          <a:bodyPr>
            <a:normAutofit/>
          </a:bodyPr>
          <a:lstStyle/>
          <a:p>
            <a:r>
              <a:rPr lang="en-US" dirty="0" smtClean="0"/>
              <a:t>Unit #2 - </a:t>
            </a:r>
            <a:r>
              <a:rPr lang="en-US" dirty="0"/>
              <a:t>A New Birth of Freedom</a:t>
            </a:r>
          </a:p>
        </p:txBody>
      </p:sp>
      <p:sp>
        <p:nvSpPr>
          <p:cNvPr id="3" name="Subtitle 2"/>
          <p:cNvSpPr>
            <a:spLocks noGrp="1"/>
          </p:cNvSpPr>
          <p:nvPr>
            <p:ph type="subTitle" idx="1"/>
          </p:nvPr>
        </p:nvSpPr>
        <p:spPr/>
        <p:txBody>
          <a:bodyPr>
            <a:normAutofit/>
          </a:bodyPr>
          <a:lstStyle/>
          <a:p>
            <a:r>
              <a:rPr lang="en-US" sz="2000" dirty="0" smtClean="0"/>
              <a:t>Chapter 5 – Day #5</a:t>
            </a:r>
          </a:p>
          <a:p>
            <a:r>
              <a:rPr lang="en-US" sz="2000" dirty="0" smtClean="0"/>
              <a:t>LEQ: How did Britain’s victory over France in the war of 1754-1763 increase the grievances of many colonists?</a:t>
            </a:r>
          </a:p>
          <a:p>
            <a:r>
              <a:rPr lang="en-US" sz="2000" dirty="0" smtClean="0"/>
              <a:t>Homework: Chapter 6 Study Guide </a:t>
            </a:r>
            <a:endParaRPr lang="en-US" sz="2000" dirty="0"/>
          </a:p>
        </p:txBody>
      </p:sp>
    </p:spTree>
    <p:extLst>
      <p:ext uri="{BB962C8B-B14F-4D97-AF65-F5344CB8AC3E}">
        <p14:creationId xmlns:p14="http://schemas.microsoft.com/office/powerpoint/2010/main" val="2099390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399" y="459224"/>
            <a:ext cx="8674504" cy="4524315"/>
          </a:xfrm>
          <a:prstGeom prst="rect">
            <a:avLst/>
          </a:prstGeom>
          <a:noFill/>
        </p:spPr>
        <p:txBody>
          <a:bodyPr wrap="square" rtlCol="0">
            <a:spAutoFit/>
          </a:bodyPr>
          <a:lstStyle/>
          <a:p>
            <a:r>
              <a:rPr lang="en-US" sz="2400" b="1" u="sng" dirty="0" smtClean="0"/>
              <a:t>Chapter Verbal Quiz</a:t>
            </a:r>
          </a:p>
          <a:p>
            <a:endParaRPr lang="en-US" sz="2400" b="1" u="sng" dirty="0"/>
          </a:p>
          <a:p>
            <a:r>
              <a:rPr lang="en-US" sz="2400" b="1" u="sng" dirty="0" smtClean="0"/>
              <a:t>Directions: </a:t>
            </a:r>
            <a:r>
              <a:rPr lang="en-US" sz="2400" dirty="0" smtClean="0"/>
              <a:t>Students </a:t>
            </a:r>
            <a:r>
              <a:rPr lang="en-US" sz="2400" dirty="0"/>
              <a:t>will </a:t>
            </a:r>
            <a:r>
              <a:rPr lang="en-US" sz="2400" dirty="0" smtClean="0"/>
              <a:t>take out their </a:t>
            </a:r>
            <a:r>
              <a:rPr lang="en-US" sz="2400" dirty="0"/>
              <a:t>Chapter 5 reading guides. The teacher will cold call on students as they go through the </a:t>
            </a:r>
            <a:r>
              <a:rPr lang="en-US" sz="2400" dirty="0" smtClean="0"/>
              <a:t>review, or use volunteers. If </a:t>
            </a:r>
            <a:r>
              <a:rPr lang="en-US" sz="2400" dirty="0"/>
              <a:t>a student answers correctly they receive one point, students need 3 points for the class to receive full </a:t>
            </a:r>
            <a:r>
              <a:rPr lang="en-US" sz="2400" dirty="0" smtClean="0"/>
              <a:t>100 % participation</a:t>
            </a:r>
            <a:r>
              <a:rPr lang="en-US" sz="2400" dirty="0"/>
              <a:t>. Two points is an 80%, one point is a 70%, and no points is a 50</a:t>
            </a:r>
            <a:r>
              <a:rPr lang="en-US" sz="2400" dirty="0" smtClean="0"/>
              <a:t>%. </a:t>
            </a:r>
          </a:p>
          <a:p>
            <a:endParaRPr lang="en-US" sz="2400" dirty="0"/>
          </a:p>
          <a:p>
            <a:r>
              <a:rPr lang="en-US" sz="2400" dirty="0" smtClean="0"/>
              <a:t>You should be writing down the answers as we go through them! This will be handed in at the end of class! Chapter guides are due every Friday!</a:t>
            </a:r>
            <a:endParaRPr lang="en-US" sz="2400" dirty="0"/>
          </a:p>
        </p:txBody>
      </p:sp>
    </p:spTree>
    <p:extLst>
      <p:ext uri="{BB962C8B-B14F-4D97-AF65-F5344CB8AC3E}">
        <p14:creationId xmlns:p14="http://schemas.microsoft.com/office/powerpoint/2010/main" val="4039068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65EFC-EEDC-9F43-9368-3B0337A1BD22}"/>
              </a:ext>
            </a:extLst>
          </p:cNvPr>
          <p:cNvSpPr>
            <a:spLocks noGrp="1"/>
          </p:cNvSpPr>
          <p:nvPr>
            <p:ph type="title"/>
          </p:nvPr>
        </p:nvSpPr>
        <p:spPr>
          <a:xfrm>
            <a:off x="1648571" y="0"/>
            <a:ext cx="5797296" cy="1188720"/>
          </a:xfrm>
        </p:spPr>
        <p:txBody>
          <a:bodyPr>
            <a:normAutofit fontScale="90000"/>
          </a:bodyPr>
          <a:lstStyle/>
          <a:p>
            <a:r>
              <a:rPr lang="en-US" dirty="0"/>
              <a:t>Causes of the French and Indian War</a:t>
            </a:r>
          </a:p>
        </p:txBody>
      </p:sp>
      <p:sp>
        <p:nvSpPr>
          <p:cNvPr id="3" name="Content Placeholder 2">
            <a:extLst>
              <a:ext uri="{FF2B5EF4-FFF2-40B4-BE49-F238E27FC236}">
                <a16:creationId xmlns:a16="http://schemas.microsoft.com/office/drawing/2014/main" xmlns="" id="{20A53FD2-0988-604F-A5F4-5C46456C5949}"/>
              </a:ext>
            </a:extLst>
          </p:cNvPr>
          <p:cNvSpPr>
            <a:spLocks noGrp="1"/>
          </p:cNvSpPr>
          <p:nvPr>
            <p:ph sz="half" idx="1"/>
          </p:nvPr>
        </p:nvSpPr>
        <p:spPr>
          <a:xfrm>
            <a:off x="0" y="1362809"/>
            <a:ext cx="6779690" cy="4720168"/>
          </a:xfrm>
        </p:spPr>
        <p:txBody>
          <a:bodyPr>
            <a:noAutofit/>
          </a:bodyPr>
          <a:lstStyle/>
          <a:p>
            <a:r>
              <a:rPr lang="en-US" dirty="0"/>
              <a:t>The colonies had been in the middle of a series of wars between the British and French fought with the Indians in the </a:t>
            </a:r>
            <a:r>
              <a:rPr lang="en-US" dirty="0" smtClean="0"/>
              <a:t>frontier</a:t>
            </a:r>
            <a:endParaRPr lang="en-US" dirty="0"/>
          </a:p>
          <a:p>
            <a:r>
              <a:rPr lang="en-US" dirty="0"/>
              <a:t>In 1754 a Young George Washington was sent to attack a French fort along the Ohio River which the French considered </a:t>
            </a:r>
            <a:r>
              <a:rPr lang="en-US" dirty="0" smtClean="0"/>
              <a:t>trespassing</a:t>
            </a:r>
            <a:endParaRPr lang="en-US" dirty="0"/>
          </a:p>
          <a:p>
            <a:r>
              <a:rPr lang="en-US" dirty="0"/>
              <a:t>Washington and some Indian allies easily took the small fort only to have a larger French and Indian force attack back and force them to </a:t>
            </a:r>
            <a:r>
              <a:rPr lang="en-US" dirty="0" smtClean="0"/>
              <a:t>surrender</a:t>
            </a:r>
            <a:endParaRPr lang="en-US" dirty="0"/>
          </a:p>
          <a:p>
            <a:r>
              <a:rPr lang="en-US" dirty="0"/>
              <a:t>These two events led to a World War that would begin the colonies’ desire for independence only 20 years later</a:t>
            </a:r>
          </a:p>
        </p:txBody>
      </p:sp>
      <p:pic>
        <p:nvPicPr>
          <p:cNvPr id="6" name="Picture 6">
            <a:extLst>
              <a:ext uri="{FF2B5EF4-FFF2-40B4-BE49-F238E27FC236}">
                <a16:creationId xmlns:a16="http://schemas.microsoft.com/office/drawing/2014/main" xmlns="" id="{0A8E2DD7-5C57-054B-818D-127E9EEE3962}"/>
              </a:ext>
            </a:extLst>
          </p:cNvPr>
          <p:cNvPicPr>
            <a:picLocks noGrp="1" noChangeAspect="1"/>
          </p:cNvPicPr>
          <p:nvPr>
            <p:ph sz="half" idx="2"/>
          </p:nvPr>
        </p:nvPicPr>
        <p:blipFill>
          <a:blip r:embed="rId2"/>
          <a:stretch>
            <a:fillRect/>
          </a:stretch>
        </p:blipFill>
        <p:spPr>
          <a:xfrm>
            <a:off x="6779690" y="1188720"/>
            <a:ext cx="3095625" cy="5495192"/>
          </a:xfrm>
          <a:prstGeom prst="rect">
            <a:avLst/>
          </a:prstGeom>
        </p:spPr>
      </p:pic>
    </p:spTree>
    <p:extLst>
      <p:ext uri="{BB962C8B-B14F-4D97-AF65-F5344CB8AC3E}">
        <p14:creationId xmlns:p14="http://schemas.microsoft.com/office/powerpoint/2010/main" val="2763745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8-20 at 11.57.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207" y="0"/>
            <a:ext cx="7130746" cy="6607019"/>
          </a:xfrm>
          <a:prstGeom prst="rect">
            <a:avLst/>
          </a:prstGeom>
        </p:spPr>
      </p:pic>
    </p:spTree>
    <p:extLst>
      <p:ext uri="{BB962C8B-B14F-4D97-AF65-F5344CB8AC3E}">
        <p14:creationId xmlns:p14="http://schemas.microsoft.com/office/powerpoint/2010/main" val="1792903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45584A-7DA2-A046-A4D9-D12FCB009DCA}"/>
              </a:ext>
            </a:extLst>
          </p:cNvPr>
          <p:cNvSpPr>
            <a:spLocks noGrp="1"/>
          </p:cNvSpPr>
          <p:nvPr>
            <p:ph type="title"/>
          </p:nvPr>
        </p:nvSpPr>
        <p:spPr>
          <a:xfrm>
            <a:off x="1601915" y="107442"/>
            <a:ext cx="5797296" cy="1188720"/>
          </a:xfrm>
        </p:spPr>
        <p:txBody>
          <a:bodyPr/>
          <a:lstStyle/>
          <a:p>
            <a:r>
              <a:rPr lang="en-US" dirty="0"/>
              <a:t>The French and Indian War</a:t>
            </a:r>
          </a:p>
        </p:txBody>
      </p:sp>
      <p:sp>
        <p:nvSpPr>
          <p:cNvPr id="3" name="Content Placeholder 2">
            <a:extLst>
              <a:ext uri="{FF2B5EF4-FFF2-40B4-BE49-F238E27FC236}">
                <a16:creationId xmlns:a16="http://schemas.microsoft.com/office/drawing/2014/main" xmlns="" id="{A74509CB-1706-434C-809D-511D9B6673D1}"/>
              </a:ext>
            </a:extLst>
          </p:cNvPr>
          <p:cNvSpPr>
            <a:spLocks noGrp="1"/>
          </p:cNvSpPr>
          <p:nvPr>
            <p:ph sz="half" idx="1"/>
          </p:nvPr>
        </p:nvSpPr>
        <p:spPr>
          <a:xfrm>
            <a:off x="1" y="1680838"/>
            <a:ext cx="4500563" cy="4833790"/>
          </a:xfrm>
        </p:spPr>
        <p:txBody>
          <a:bodyPr>
            <a:normAutofit lnSpcReduction="10000"/>
          </a:bodyPr>
          <a:lstStyle/>
          <a:p>
            <a:r>
              <a:rPr lang="en-US" dirty="0"/>
              <a:t>War had already broken out in much of Europe, and spilled into Asia and Africa before ultimately reaching North </a:t>
            </a:r>
            <a:r>
              <a:rPr lang="en-US" dirty="0" smtClean="0"/>
              <a:t>America</a:t>
            </a:r>
            <a:endParaRPr lang="en-US" dirty="0"/>
          </a:p>
          <a:p>
            <a:r>
              <a:rPr lang="en-US" dirty="0"/>
              <a:t>While most of the fighting happened in the Caribbean, The most significant battles would happen between the colonies of Britain and </a:t>
            </a:r>
            <a:r>
              <a:rPr lang="en-US" dirty="0" smtClean="0"/>
              <a:t>France</a:t>
            </a:r>
            <a:endParaRPr lang="en-US" dirty="0"/>
          </a:p>
          <a:p>
            <a:r>
              <a:rPr lang="en-US" dirty="0"/>
              <a:t>The British were </a:t>
            </a:r>
            <a:r>
              <a:rPr lang="en-US" dirty="0" smtClean="0"/>
              <a:t>able </a:t>
            </a:r>
            <a:r>
              <a:rPr lang="en-US" dirty="0"/>
              <a:t>to gain advantage by turning some Indian tribes by promising the land west of the Appalachian Mountains</a:t>
            </a:r>
            <a:r>
              <a:rPr lang="en-US" dirty="0" smtClean="0"/>
              <a:t>.</a:t>
            </a:r>
            <a:endParaRPr lang="en-US" dirty="0"/>
          </a:p>
          <a:p>
            <a:r>
              <a:rPr lang="en-US" dirty="0"/>
              <a:t>The most significant battle saw the British capture Quebec, ending Frances control of Canada</a:t>
            </a:r>
          </a:p>
        </p:txBody>
      </p:sp>
      <p:pic>
        <p:nvPicPr>
          <p:cNvPr id="4" name="Picture 5">
            <a:extLst>
              <a:ext uri="{FF2B5EF4-FFF2-40B4-BE49-F238E27FC236}">
                <a16:creationId xmlns:a16="http://schemas.microsoft.com/office/drawing/2014/main" xmlns="" id="{62F0061B-70B6-5141-96B1-38716659E0F0}"/>
              </a:ext>
            </a:extLst>
          </p:cNvPr>
          <p:cNvPicPr>
            <a:picLocks noGrp="1" noChangeAspect="1"/>
          </p:cNvPicPr>
          <p:nvPr>
            <p:ph sz="half" idx="2"/>
          </p:nvPr>
        </p:nvPicPr>
        <p:blipFill>
          <a:blip r:embed="rId2"/>
          <a:stretch>
            <a:fillRect/>
          </a:stretch>
        </p:blipFill>
        <p:spPr>
          <a:xfrm>
            <a:off x="4500564" y="1680838"/>
            <a:ext cx="4706938" cy="4490418"/>
          </a:xfrm>
          <a:prstGeom prst="rect">
            <a:avLst/>
          </a:prstGeom>
        </p:spPr>
      </p:pic>
    </p:spTree>
    <p:extLst>
      <p:ext uri="{BB962C8B-B14F-4D97-AF65-F5344CB8AC3E}">
        <p14:creationId xmlns:p14="http://schemas.microsoft.com/office/powerpoint/2010/main" val="3510846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BC8DEB-1BE3-F540-BD5C-E9993E680EC0}"/>
              </a:ext>
            </a:extLst>
          </p:cNvPr>
          <p:cNvSpPr>
            <a:spLocks noGrp="1"/>
          </p:cNvSpPr>
          <p:nvPr>
            <p:ph type="title"/>
          </p:nvPr>
        </p:nvSpPr>
        <p:spPr>
          <a:xfrm>
            <a:off x="1625727" y="96859"/>
            <a:ext cx="5797296" cy="1188720"/>
          </a:xfrm>
        </p:spPr>
        <p:txBody>
          <a:bodyPr>
            <a:normAutofit fontScale="90000"/>
          </a:bodyPr>
          <a:lstStyle/>
          <a:p>
            <a:r>
              <a:rPr lang="en-US" dirty="0"/>
              <a:t>Effects of the French and Indian War</a:t>
            </a:r>
          </a:p>
        </p:txBody>
      </p:sp>
      <p:sp>
        <p:nvSpPr>
          <p:cNvPr id="3" name="Content Placeholder 2">
            <a:extLst>
              <a:ext uri="{FF2B5EF4-FFF2-40B4-BE49-F238E27FC236}">
                <a16:creationId xmlns:a16="http://schemas.microsoft.com/office/drawing/2014/main" xmlns="" id="{0B24305E-EDC3-6A4A-93A3-3B876703F6C2}"/>
              </a:ext>
            </a:extLst>
          </p:cNvPr>
          <p:cNvSpPr>
            <a:spLocks noGrp="1"/>
          </p:cNvSpPr>
          <p:nvPr>
            <p:ph sz="half" idx="1"/>
          </p:nvPr>
        </p:nvSpPr>
        <p:spPr>
          <a:xfrm>
            <a:off x="1" y="1619251"/>
            <a:ext cx="4664882" cy="5269494"/>
          </a:xfrm>
        </p:spPr>
        <p:txBody>
          <a:bodyPr>
            <a:normAutofit fontScale="92500" lnSpcReduction="20000"/>
          </a:bodyPr>
          <a:lstStyle/>
          <a:p>
            <a:r>
              <a:rPr lang="en-US" dirty="0"/>
              <a:t>Everyone involved came out of the war deeply in debt, although little land in Europe changed </a:t>
            </a:r>
            <a:r>
              <a:rPr lang="en-US" dirty="0" smtClean="0"/>
              <a:t>hands</a:t>
            </a:r>
            <a:endParaRPr lang="en-US" dirty="0"/>
          </a:p>
          <a:p>
            <a:r>
              <a:rPr lang="en-US" dirty="0"/>
              <a:t>However, in North America France gave Canada and lands east of the Mississippi River to Britain and lands west to </a:t>
            </a:r>
            <a:r>
              <a:rPr lang="en-US" dirty="0" smtClean="0"/>
              <a:t>Spain</a:t>
            </a:r>
            <a:endParaRPr lang="en-US" dirty="0"/>
          </a:p>
          <a:p>
            <a:r>
              <a:rPr lang="en-US" dirty="0"/>
              <a:t>Without the need for Indian allies, the British colonists began ignoring Indian claims and taking land for their </a:t>
            </a:r>
            <a:r>
              <a:rPr lang="en-US" dirty="0" smtClean="0"/>
              <a:t>own</a:t>
            </a:r>
            <a:endParaRPr lang="en-US" dirty="0"/>
          </a:p>
          <a:p>
            <a:r>
              <a:rPr lang="en-US" dirty="0"/>
              <a:t>An Indian chief named Pontiac led several rebellions and attacked British forts, but the British soldiers were too strong and Pontiac had to initiate </a:t>
            </a:r>
            <a:r>
              <a:rPr lang="en-US" dirty="0" smtClean="0"/>
              <a:t>peace</a:t>
            </a:r>
            <a:endParaRPr lang="en-US" dirty="0"/>
          </a:p>
          <a:p>
            <a:r>
              <a:rPr lang="en-US" dirty="0"/>
              <a:t>To pay off the debt of this expensive war, the British believed the colonists need to pay taxes to cover their share</a:t>
            </a:r>
          </a:p>
          <a:p>
            <a:endParaRPr lang="en-US" dirty="0"/>
          </a:p>
          <a:p>
            <a:endParaRPr lang="en-US" dirty="0"/>
          </a:p>
          <a:p>
            <a:endParaRPr lang="en-US" dirty="0"/>
          </a:p>
          <a:p>
            <a:endParaRPr lang="en-US" dirty="0"/>
          </a:p>
        </p:txBody>
      </p:sp>
      <p:pic>
        <p:nvPicPr>
          <p:cNvPr id="5" name="Picture 5">
            <a:extLst>
              <a:ext uri="{FF2B5EF4-FFF2-40B4-BE49-F238E27FC236}">
                <a16:creationId xmlns:a16="http://schemas.microsoft.com/office/drawing/2014/main" xmlns="" id="{094C1C7C-89F7-2547-A163-75FEC5EADEDC}"/>
              </a:ext>
            </a:extLst>
          </p:cNvPr>
          <p:cNvPicPr>
            <a:picLocks noGrp="1" noChangeAspect="1"/>
          </p:cNvPicPr>
          <p:nvPr>
            <p:ph sz="half" idx="2"/>
          </p:nvPr>
        </p:nvPicPr>
        <p:blipFill>
          <a:blip r:embed="rId2"/>
          <a:stretch>
            <a:fillRect/>
          </a:stretch>
        </p:blipFill>
        <p:spPr>
          <a:xfrm>
            <a:off x="4664883" y="1619251"/>
            <a:ext cx="4753738" cy="4689622"/>
          </a:xfrm>
          <a:prstGeom prst="rect">
            <a:avLst/>
          </a:prstGeom>
        </p:spPr>
      </p:pic>
    </p:spTree>
    <p:extLst>
      <p:ext uri="{BB962C8B-B14F-4D97-AF65-F5344CB8AC3E}">
        <p14:creationId xmlns:p14="http://schemas.microsoft.com/office/powerpoint/2010/main" val="1959442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999C80-697B-174D-8946-0DBBC4BE1A76}"/>
              </a:ext>
            </a:extLst>
          </p:cNvPr>
          <p:cNvSpPr>
            <a:spLocks noGrp="1"/>
          </p:cNvSpPr>
          <p:nvPr>
            <p:ph type="title"/>
          </p:nvPr>
        </p:nvSpPr>
        <p:spPr>
          <a:xfrm>
            <a:off x="1649540" y="149776"/>
            <a:ext cx="5797296" cy="1188720"/>
          </a:xfrm>
        </p:spPr>
        <p:txBody>
          <a:bodyPr/>
          <a:lstStyle/>
          <a:p>
            <a:r>
              <a:rPr lang="en-US" dirty="0"/>
              <a:t>The Proclamation Line of 1763</a:t>
            </a:r>
          </a:p>
        </p:txBody>
      </p:sp>
      <p:sp>
        <p:nvSpPr>
          <p:cNvPr id="3" name="Content Placeholder 2">
            <a:extLst>
              <a:ext uri="{FF2B5EF4-FFF2-40B4-BE49-F238E27FC236}">
                <a16:creationId xmlns:a16="http://schemas.microsoft.com/office/drawing/2014/main" xmlns="" id="{1DA259D0-B46D-FC45-99FD-1B7CE0FFA1C4}"/>
              </a:ext>
            </a:extLst>
          </p:cNvPr>
          <p:cNvSpPr>
            <a:spLocks noGrp="1"/>
          </p:cNvSpPr>
          <p:nvPr>
            <p:ph sz="half" idx="1"/>
          </p:nvPr>
        </p:nvSpPr>
        <p:spPr>
          <a:xfrm>
            <a:off x="0" y="1400388"/>
            <a:ext cx="5151435" cy="5110744"/>
          </a:xfrm>
        </p:spPr>
        <p:txBody>
          <a:bodyPr>
            <a:noAutofit/>
          </a:bodyPr>
          <a:lstStyle/>
          <a:p>
            <a:r>
              <a:rPr lang="en-US" dirty="0"/>
              <a:t>The new King, George III, wanted to avoid costly conflicts wit the Indians so he issued the Proclamation of 1763 </a:t>
            </a:r>
          </a:p>
          <a:p>
            <a:r>
              <a:rPr lang="en-US" dirty="0"/>
              <a:t>The Proclamation angered many colonists as they were no longer allowed to settle west of the Appalachian Mountains and anyone who already had settled had to </a:t>
            </a:r>
            <a:r>
              <a:rPr lang="en-US" dirty="0" smtClean="0"/>
              <a:t>leave</a:t>
            </a:r>
            <a:endParaRPr lang="en-US" dirty="0"/>
          </a:p>
          <a:p>
            <a:r>
              <a:rPr lang="en-US" dirty="0"/>
              <a:t>Many colonists ignored the order and crossed the Mountains anyway and some , like the Paxton Boys, believed the only way to solve this conflict was to kill the </a:t>
            </a:r>
            <a:r>
              <a:rPr lang="en-US" dirty="0" smtClean="0"/>
              <a:t>Indians</a:t>
            </a:r>
            <a:endParaRPr lang="en-US" dirty="0"/>
          </a:p>
          <a:p>
            <a:r>
              <a:rPr lang="en-US" dirty="0"/>
              <a:t>This led many colonists to view all Indians as one enemy tribe, inspite of historical evidence to the contrary</a:t>
            </a:r>
          </a:p>
          <a:p>
            <a:endParaRPr lang="en-US" dirty="0"/>
          </a:p>
          <a:p>
            <a:endParaRPr lang="en-US" dirty="0"/>
          </a:p>
        </p:txBody>
      </p:sp>
      <p:sp>
        <p:nvSpPr>
          <p:cNvPr id="4" name="Content Placeholder 3">
            <a:extLst>
              <a:ext uri="{FF2B5EF4-FFF2-40B4-BE49-F238E27FC236}">
                <a16:creationId xmlns:a16="http://schemas.microsoft.com/office/drawing/2014/main" xmlns="" id="{3C48E900-CA30-584A-9533-F4C6B63AC2A0}"/>
              </a:ext>
            </a:extLst>
          </p:cNvPr>
          <p:cNvSpPr>
            <a:spLocks noGrp="1"/>
          </p:cNvSpPr>
          <p:nvPr>
            <p:ph sz="half" idx="2"/>
          </p:nvPr>
        </p:nvSpPr>
        <p:spPr>
          <a:xfrm>
            <a:off x="4753737" y="4931834"/>
            <a:ext cx="4390264" cy="1958429"/>
          </a:xfrm>
        </p:spPr>
        <p:txBody>
          <a:bodyPr>
            <a:normAutofit fontScale="77500" lnSpcReduction="20000"/>
          </a:bodyPr>
          <a:lstStyle/>
          <a:p>
            <a:r>
              <a:rPr lang="en-US" b="0" i="0" dirty="0">
                <a:solidFill>
                  <a:srgbClr val="1F1F1F"/>
                </a:solidFill>
                <a:effectLst/>
                <a:latin typeface="Georgia" panose="02040502050405020303" pitchFamily="18" charset="0"/>
              </a:rPr>
              <a:t>This political cartoon by James </a:t>
            </a:r>
            <a:r>
              <a:rPr lang="en-US" b="0" i="0" dirty="0" err="1">
                <a:solidFill>
                  <a:srgbClr val="1F1F1F"/>
                </a:solidFill>
                <a:effectLst/>
                <a:latin typeface="Georgia" panose="02040502050405020303" pitchFamily="18" charset="0"/>
              </a:rPr>
              <a:t>Claypoole</a:t>
            </a:r>
            <a:r>
              <a:rPr lang="en-US" b="0" i="0" dirty="0">
                <a:solidFill>
                  <a:srgbClr val="1F1F1F"/>
                </a:solidFill>
                <a:effectLst/>
                <a:latin typeface="Georgia" panose="02040502050405020303" pitchFamily="18" charset="0"/>
              </a:rPr>
              <a:t> shows a Native American and a Quaker riding on the backs of rural residents while children lie dead and farmhouses burn in the background. This image reflected the opinion of people who thought the Philadelphia Quakers allowed rural residents to suffer and remain unprotected from the threat of Native Americans. Benjamin Franklin is in the left side of the image, holding a proclamation against the Paxton Boys.</a:t>
            </a:r>
            <a:endParaRPr lang="en-US" dirty="0"/>
          </a:p>
        </p:txBody>
      </p:sp>
      <p:pic>
        <p:nvPicPr>
          <p:cNvPr id="5" name="Picture 5">
            <a:extLst>
              <a:ext uri="{FF2B5EF4-FFF2-40B4-BE49-F238E27FC236}">
                <a16:creationId xmlns:a16="http://schemas.microsoft.com/office/drawing/2014/main" xmlns="" id="{CEC2ACB3-A915-F744-BC32-0EEBCEF0F4F8}"/>
              </a:ext>
            </a:extLst>
          </p:cNvPr>
          <p:cNvPicPr>
            <a:picLocks noChangeAspect="1"/>
          </p:cNvPicPr>
          <p:nvPr/>
        </p:nvPicPr>
        <p:blipFill>
          <a:blip r:embed="rId2"/>
          <a:stretch>
            <a:fillRect/>
          </a:stretch>
        </p:blipFill>
        <p:spPr>
          <a:xfrm>
            <a:off x="5151436" y="1489708"/>
            <a:ext cx="3325813" cy="3290915"/>
          </a:xfrm>
          <a:prstGeom prst="rect">
            <a:avLst/>
          </a:prstGeom>
        </p:spPr>
      </p:pic>
    </p:spTree>
    <p:extLst>
      <p:ext uri="{BB962C8B-B14F-4D97-AF65-F5344CB8AC3E}">
        <p14:creationId xmlns:p14="http://schemas.microsoft.com/office/powerpoint/2010/main" val="3509683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F52133-5F19-2F4B-B8FA-3893BE75E6E8}"/>
              </a:ext>
            </a:extLst>
          </p:cNvPr>
          <p:cNvSpPr>
            <a:spLocks noGrp="1"/>
          </p:cNvSpPr>
          <p:nvPr>
            <p:ph type="title"/>
          </p:nvPr>
        </p:nvSpPr>
        <p:spPr>
          <a:xfrm>
            <a:off x="1673352" y="149775"/>
            <a:ext cx="5797296" cy="1188720"/>
          </a:xfrm>
        </p:spPr>
        <p:txBody>
          <a:bodyPr/>
          <a:lstStyle/>
          <a:p>
            <a:r>
              <a:rPr lang="en-US" dirty="0"/>
              <a:t>Summary</a:t>
            </a:r>
          </a:p>
        </p:txBody>
      </p:sp>
      <p:sp>
        <p:nvSpPr>
          <p:cNvPr id="3" name="Content Placeholder 2">
            <a:extLst>
              <a:ext uri="{FF2B5EF4-FFF2-40B4-BE49-F238E27FC236}">
                <a16:creationId xmlns:a16="http://schemas.microsoft.com/office/drawing/2014/main" xmlns="" id="{AF66964B-827B-5849-8552-58777209AC6E}"/>
              </a:ext>
            </a:extLst>
          </p:cNvPr>
          <p:cNvSpPr>
            <a:spLocks noGrp="1"/>
          </p:cNvSpPr>
          <p:nvPr>
            <p:ph idx="1"/>
          </p:nvPr>
        </p:nvSpPr>
        <p:spPr>
          <a:xfrm>
            <a:off x="548019" y="1840474"/>
            <a:ext cx="7862229" cy="4371840"/>
          </a:xfrm>
        </p:spPr>
        <p:txBody>
          <a:bodyPr/>
          <a:lstStyle/>
          <a:p>
            <a:r>
              <a:rPr lang="en-US" dirty="0"/>
              <a:t>How will Britain’s more hands on approach affect their relationship with the colonies moving forward?</a:t>
            </a:r>
          </a:p>
        </p:txBody>
      </p:sp>
    </p:spTree>
    <p:extLst>
      <p:ext uri="{BB962C8B-B14F-4D97-AF65-F5344CB8AC3E}">
        <p14:creationId xmlns:p14="http://schemas.microsoft.com/office/powerpoint/2010/main" val="3163428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rritorial-growth-map-1775.jpg"/>
          <p:cNvPicPr>
            <a:picLocks noChangeAspect="1"/>
          </p:cNvPicPr>
          <p:nvPr/>
        </p:nvPicPr>
        <p:blipFill>
          <a:blip r:embed="rId2">
            <a:alphaModFix amt="58000"/>
            <a:extLst>
              <a:ext uri="{28A0092B-C50C-407E-A947-70E740481C1C}">
                <a14:useLocalDpi xmlns:a14="http://schemas.microsoft.com/office/drawing/2010/main" val="0"/>
              </a:ext>
            </a:extLst>
          </a:blip>
          <a:stretch>
            <a:fillRect/>
          </a:stretch>
        </p:blipFill>
        <p:spPr>
          <a:xfrm>
            <a:off x="0" y="-1144864"/>
            <a:ext cx="9144000" cy="11959074"/>
          </a:xfrm>
          <a:prstGeom prst="rect">
            <a:avLst/>
          </a:prstGeom>
        </p:spPr>
      </p:pic>
      <p:pic>
        <p:nvPicPr>
          <p:cNvPr id="3" name="Picture 2" descr="Screen Shot 2017-08-13 at 4.07.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81" y="1390048"/>
            <a:ext cx="9744127" cy="5021764"/>
          </a:xfrm>
          <a:prstGeom prst="rect">
            <a:avLst/>
          </a:prstGeom>
        </p:spPr>
      </p:pic>
      <p:sp>
        <p:nvSpPr>
          <p:cNvPr id="4" name="TextBox 3"/>
          <p:cNvSpPr txBox="1"/>
          <p:nvPr/>
        </p:nvSpPr>
        <p:spPr>
          <a:xfrm>
            <a:off x="789534" y="617799"/>
            <a:ext cx="7569223" cy="584776"/>
          </a:xfrm>
          <a:prstGeom prst="rect">
            <a:avLst/>
          </a:prstGeom>
          <a:noFill/>
        </p:spPr>
        <p:txBody>
          <a:bodyPr wrap="square" rtlCol="0">
            <a:spAutoFit/>
          </a:bodyPr>
          <a:lstStyle/>
          <a:p>
            <a:pPr algn="ctr"/>
            <a:r>
              <a:rPr lang="en-US" sz="3200" dirty="0" smtClean="0"/>
              <a:t>Page </a:t>
            </a:r>
            <a:r>
              <a:rPr lang="en-US" sz="3200" dirty="0" smtClean="0"/>
              <a:t>135 </a:t>
            </a:r>
            <a:endParaRPr lang="en-US" sz="3200" dirty="0"/>
          </a:p>
        </p:txBody>
      </p:sp>
    </p:spTree>
    <p:extLst>
      <p:ext uri="{BB962C8B-B14F-4D97-AF65-F5344CB8AC3E}">
        <p14:creationId xmlns:p14="http://schemas.microsoft.com/office/powerpoint/2010/main" val="993976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xresdefault.jp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965980"/>
            <a:ext cx="9144000" cy="7823979"/>
          </a:xfrm>
          <a:prstGeom prst="rect">
            <a:avLst/>
          </a:prstGeom>
        </p:spPr>
      </p:pic>
      <p:sp>
        <p:nvSpPr>
          <p:cNvPr id="2" name="Title 1"/>
          <p:cNvSpPr>
            <a:spLocks noGrp="1"/>
          </p:cNvSpPr>
          <p:nvPr>
            <p:ph type="ctrTitle"/>
          </p:nvPr>
        </p:nvSpPr>
        <p:spPr/>
        <p:txBody>
          <a:bodyPr>
            <a:normAutofit/>
          </a:bodyPr>
          <a:lstStyle/>
          <a:p>
            <a:r>
              <a:rPr lang="en-US" dirty="0" smtClean="0"/>
              <a:t>Unit #2 - </a:t>
            </a:r>
            <a:r>
              <a:rPr lang="en-US" dirty="0"/>
              <a:t>A New Birth of Freedom</a:t>
            </a:r>
          </a:p>
        </p:txBody>
      </p:sp>
      <p:sp>
        <p:nvSpPr>
          <p:cNvPr id="3" name="Subtitle 2"/>
          <p:cNvSpPr>
            <a:spLocks noGrp="1"/>
          </p:cNvSpPr>
          <p:nvPr>
            <p:ph type="subTitle" idx="1"/>
          </p:nvPr>
        </p:nvSpPr>
        <p:spPr/>
        <p:txBody>
          <a:bodyPr/>
          <a:lstStyle/>
          <a:p>
            <a:r>
              <a:rPr lang="en-US" sz="2000" dirty="0" smtClean="0"/>
              <a:t>Chapter 5 – Day #2</a:t>
            </a:r>
          </a:p>
          <a:p>
            <a:r>
              <a:rPr lang="en-US" sz="2000" b="1" u="sng" dirty="0"/>
              <a:t>LEQ: </a:t>
            </a:r>
            <a:r>
              <a:rPr lang="en-US" sz="2000" dirty="0" smtClean="0"/>
              <a:t>How did support for the patriot cause spread so quickly among many different groups ?</a:t>
            </a:r>
            <a:endParaRPr lang="en-US" sz="2000" dirty="0"/>
          </a:p>
          <a:p>
            <a:r>
              <a:rPr lang="en-US" sz="2000" b="1" u="sng" dirty="0"/>
              <a:t>Homework: </a:t>
            </a:r>
            <a:endParaRPr lang="en-US" sz="2000" b="1" u="sng" dirty="0" smtClean="0"/>
          </a:p>
          <a:p>
            <a:r>
              <a:rPr lang="en-US" sz="2000" dirty="0" smtClean="0"/>
              <a:t>Summary - Could </a:t>
            </a:r>
            <a:r>
              <a:rPr lang="en-US" sz="2000" dirty="0"/>
              <a:t>the American Revolution have been avoided? </a:t>
            </a:r>
            <a:endParaRPr lang="en-US" sz="2000" dirty="0" smtClean="0"/>
          </a:p>
          <a:p>
            <a:r>
              <a:rPr lang="en-US" sz="2000" dirty="0" smtClean="0"/>
              <a:t>Chapter </a:t>
            </a:r>
            <a:r>
              <a:rPr lang="en-US" sz="2000" dirty="0"/>
              <a:t>5 Reading Guide – Due Friday</a:t>
            </a:r>
          </a:p>
          <a:p>
            <a:endParaRPr lang="en-US" dirty="0"/>
          </a:p>
        </p:txBody>
      </p:sp>
    </p:spTree>
    <p:extLst>
      <p:ext uri="{BB962C8B-B14F-4D97-AF65-F5344CB8AC3E}">
        <p14:creationId xmlns:p14="http://schemas.microsoft.com/office/powerpoint/2010/main" val="2751718133"/>
      </p:ext>
    </p:extLst>
  </p:cSld>
  <p:clrMapOvr>
    <a:masterClrMapping/>
  </p:clrMapOvr>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1780</TotalTime>
  <Words>1123</Words>
  <Application>Microsoft Macintosh PowerPoint</Application>
  <PresentationFormat>On-screen Show (4:3)</PresentationFormat>
  <Paragraphs>91</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Perception</vt:lpstr>
      <vt:lpstr>Document</vt:lpstr>
      <vt:lpstr>Unit #2 -  A New Birth of Freedom</vt:lpstr>
      <vt:lpstr>PowerPoint Presentation</vt:lpstr>
      <vt:lpstr>Causes of the French and Indian War</vt:lpstr>
      <vt:lpstr>The French and Indian War</vt:lpstr>
      <vt:lpstr>Effects of the French and Indian War</vt:lpstr>
      <vt:lpstr>The Proclamation Line of 1763</vt:lpstr>
      <vt:lpstr>Summary</vt:lpstr>
      <vt:lpstr>PowerPoint Presentation</vt:lpstr>
      <vt:lpstr>Unit #2 - A New Birth of Freedom</vt:lpstr>
      <vt:lpstr>PowerPoint Presentation</vt:lpstr>
      <vt:lpstr>PowerPoint Presentation</vt:lpstr>
      <vt:lpstr>PowerPoint Presentation</vt:lpstr>
      <vt:lpstr>Written Summary</vt:lpstr>
      <vt:lpstr>Unit #2 - A New Birth of Freedom</vt:lpstr>
      <vt:lpstr>PowerPoint Presentation</vt:lpstr>
      <vt:lpstr>PowerPoint Presentation</vt:lpstr>
      <vt:lpstr>PowerPoint Presentation</vt:lpstr>
      <vt:lpstr>PowerPoint Presentation</vt:lpstr>
      <vt:lpstr>Unit #2 - A New Birth of Freedom</vt:lpstr>
      <vt:lpstr>Bell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 #2 - A New Birth of Freedom</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admin</dc:creator>
  <cp:lastModifiedBy>admin</cp:lastModifiedBy>
  <cp:revision>17</cp:revision>
  <dcterms:created xsi:type="dcterms:W3CDTF">2017-08-13T19:26:02Z</dcterms:created>
  <dcterms:modified xsi:type="dcterms:W3CDTF">2017-08-20T15:58:04Z</dcterms:modified>
</cp:coreProperties>
</file>