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6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9/27/2017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9/27/2017</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9/27/2017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9/27/2017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9/27/2017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9/27/2017</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9/27/2017</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9/27/2017</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0CC0E-92AA-0C40-A29E-069D6A5E9F08}"/>
              </a:ext>
            </a:extLst>
          </p:cNvPr>
          <p:cNvSpPr>
            <a:spLocks noGrp="1"/>
          </p:cNvSpPr>
          <p:nvPr>
            <p:ph type="ctrTitle"/>
          </p:nvPr>
        </p:nvSpPr>
        <p:spPr/>
        <p:txBody>
          <a:bodyPr/>
          <a:lstStyle/>
          <a:p>
            <a:r>
              <a:rPr lang="en-US" dirty="0"/>
              <a:t>Jefferson, Religion, and The Purchase</a:t>
            </a:r>
          </a:p>
        </p:txBody>
      </p:sp>
      <p:sp>
        <p:nvSpPr>
          <p:cNvPr id="3" name="Subtitle 2">
            <a:extLst>
              <a:ext uri="{FF2B5EF4-FFF2-40B4-BE49-F238E27FC236}">
                <a16:creationId xmlns="" xmlns:a16="http://schemas.microsoft.com/office/drawing/2014/main" id="{4EE9EC7B-7CA2-0245-AF6F-9F256CD927E1}"/>
              </a:ext>
            </a:extLst>
          </p:cNvPr>
          <p:cNvSpPr>
            <a:spLocks noGrp="1"/>
          </p:cNvSpPr>
          <p:nvPr>
            <p:ph type="subTitle" idx="1"/>
          </p:nvPr>
        </p:nvSpPr>
        <p:spPr/>
        <p:txBody>
          <a:bodyPr/>
          <a:lstStyle/>
          <a:p>
            <a:r>
              <a:rPr lang="en-US" dirty="0"/>
              <a:t>Notes on 8.1, 8.2, and 8.3</a:t>
            </a:r>
          </a:p>
        </p:txBody>
      </p:sp>
    </p:spTree>
    <p:extLst>
      <p:ext uri="{BB962C8B-B14F-4D97-AF65-F5344CB8AC3E}">
        <p14:creationId xmlns:p14="http://schemas.microsoft.com/office/powerpoint/2010/main" val="3151251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800100"/>
          </a:xfrm>
        </p:spPr>
        <p:txBody>
          <a:bodyPr>
            <a:normAutofit fontScale="90000"/>
          </a:bodyPr>
          <a:lstStyle/>
          <a:p>
            <a:r>
              <a:rPr lang="en-US" dirty="0" smtClean="0"/>
              <a:t>Faith in the Slave quarters, Catholic Churches, and Jewish Synagogues</a:t>
            </a:r>
            <a:endParaRPr lang="en-US" dirty="0"/>
          </a:p>
        </p:txBody>
      </p:sp>
      <p:sp>
        <p:nvSpPr>
          <p:cNvPr id="3" name="Content Placeholder 2"/>
          <p:cNvSpPr>
            <a:spLocks noGrp="1"/>
          </p:cNvSpPr>
          <p:nvPr>
            <p:ph sz="half" idx="1"/>
          </p:nvPr>
        </p:nvSpPr>
        <p:spPr>
          <a:xfrm>
            <a:off x="0" y="942974"/>
            <a:ext cx="6857208" cy="5915025"/>
          </a:xfrm>
        </p:spPr>
        <p:txBody>
          <a:bodyPr/>
          <a:lstStyle/>
          <a:p>
            <a:r>
              <a:rPr lang="en-US" dirty="0" smtClean="0"/>
              <a:t>Religion in slave quarters was an important tool to </a:t>
            </a:r>
            <a:r>
              <a:rPr lang="en-US" dirty="0"/>
              <a:t>p</a:t>
            </a:r>
            <a:r>
              <a:rPr lang="en-US" dirty="0" smtClean="0"/>
              <a:t>ush community, togetherness, but also ideas of freedom, in spite of slave owners using religion to push obedience</a:t>
            </a:r>
          </a:p>
          <a:p>
            <a:endParaRPr lang="en-US" dirty="0"/>
          </a:p>
          <a:p>
            <a:r>
              <a:rPr lang="en-US" dirty="0" smtClean="0"/>
              <a:t>Leaders of slave revolts often sighted the Bible as their inspiration, causing many slave owners to denounce unsupervised meetings amongst slaves</a:t>
            </a:r>
          </a:p>
          <a:p>
            <a:endParaRPr lang="en-US" dirty="0"/>
          </a:p>
          <a:p>
            <a:r>
              <a:rPr lang="en-US" dirty="0" smtClean="0"/>
              <a:t>In the North, free black churches began to pop up due to white churches not being very welcoming. These churches would thrive in the north while the south would limit the creation of black churches</a:t>
            </a:r>
          </a:p>
          <a:p>
            <a:endParaRPr lang="en-US" dirty="0"/>
          </a:p>
          <a:p>
            <a:r>
              <a:rPr lang="en-US" dirty="0" smtClean="0"/>
              <a:t>Initially Catholics and Jews were limited and restricted in where they could worship, however under Jefferson the push for religious freedom allowed these two groups to grow in strength.</a:t>
            </a:r>
            <a:endParaRPr lang="en-US" dirty="0"/>
          </a:p>
        </p:txBody>
      </p:sp>
      <p:pic>
        <p:nvPicPr>
          <p:cNvPr id="2052" name="Picture 4" descr="Image result for second great awakening african american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85870" y="3756025"/>
            <a:ext cx="3877468" cy="31019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second great awakening african america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7504" y="800100"/>
            <a:ext cx="4334200" cy="295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64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24" y="0"/>
            <a:ext cx="7729728" cy="700088"/>
          </a:xfrm>
        </p:spPr>
        <p:txBody>
          <a:bodyPr>
            <a:normAutofit fontScale="90000"/>
          </a:bodyPr>
          <a:lstStyle/>
          <a:p>
            <a:r>
              <a:rPr lang="en-US" dirty="0" smtClean="0"/>
              <a:t>Causes of the Louisiana Purchase</a:t>
            </a:r>
            <a:endParaRPr lang="en-US" dirty="0"/>
          </a:p>
        </p:txBody>
      </p:sp>
      <p:sp>
        <p:nvSpPr>
          <p:cNvPr id="3" name="Content Placeholder 2"/>
          <p:cNvSpPr>
            <a:spLocks noGrp="1"/>
          </p:cNvSpPr>
          <p:nvPr>
            <p:ph sz="half" idx="1"/>
          </p:nvPr>
        </p:nvSpPr>
        <p:spPr>
          <a:xfrm>
            <a:off x="0" y="928688"/>
            <a:ext cx="5853683" cy="5929312"/>
          </a:xfrm>
        </p:spPr>
        <p:txBody>
          <a:bodyPr/>
          <a:lstStyle/>
          <a:p>
            <a:r>
              <a:rPr lang="en-US" dirty="0" smtClean="0"/>
              <a:t>France had negotiated a secret treaty with Spain that gave France the entire Louisiana Territory, including control of the Mississippi River and the port of New Orleans</a:t>
            </a:r>
          </a:p>
          <a:p>
            <a:endParaRPr lang="en-US" dirty="0"/>
          </a:p>
          <a:p>
            <a:r>
              <a:rPr lang="en-US" dirty="0" smtClean="0"/>
              <a:t>Jefferson was very concerned as this would potentially interfere with western farmers and trade and give control of American commerce to a European power</a:t>
            </a:r>
          </a:p>
          <a:p>
            <a:endParaRPr lang="en-US" dirty="0"/>
          </a:p>
          <a:p>
            <a:r>
              <a:rPr lang="en-US" dirty="0" smtClean="0"/>
              <a:t>Jefferson offered to buy the city of New Orleans from France, which would give the U.S. control of the Mississippi River</a:t>
            </a:r>
          </a:p>
          <a:p>
            <a:endParaRPr lang="en-US" dirty="0"/>
          </a:p>
          <a:p>
            <a:r>
              <a:rPr lang="en-US" dirty="0" smtClean="0"/>
              <a:t>France, however, had lost the island of Haiti in a slave revolt so they no longer needed the large Louisiana Territory, thus they offered to sell it to the United States for $15 million dollars</a:t>
            </a:r>
            <a:endParaRPr lang="en-US" dirty="0"/>
          </a:p>
        </p:txBody>
      </p:sp>
      <p:pic>
        <p:nvPicPr>
          <p:cNvPr id="3074" name="Picture 2" descr="Image result for louisiana purchas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38668" y="1657350"/>
            <a:ext cx="6253332" cy="4071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25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423" y="0"/>
            <a:ext cx="7729728" cy="842963"/>
          </a:xfrm>
        </p:spPr>
        <p:txBody>
          <a:bodyPr/>
          <a:lstStyle/>
          <a:p>
            <a:r>
              <a:rPr lang="en-US" dirty="0" smtClean="0"/>
              <a:t>The Lewis and Clark Expedition</a:t>
            </a:r>
            <a:endParaRPr lang="en-US" dirty="0"/>
          </a:p>
        </p:txBody>
      </p:sp>
      <p:sp>
        <p:nvSpPr>
          <p:cNvPr id="3" name="Content Placeholder 2"/>
          <p:cNvSpPr>
            <a:spLocks noGrp="1"/>
          </p:cNvSpPr>
          <p:nvPr>
            <p:ph sz="half" idx="1"/>
          </p:nvPr>
        </p:nvSpPr>
        <p:spPr>
          <a:xfrm>
            <a:off x="0" y="1028700"/>
            <a:ext cx="5853683" cy="5829300"/>
          </a:xfrm>
        </p:spPr>
        <p:txBody>
          <a:bodyPr/>
          <a:lstStyle/>
          <a:p>
            <a:r>
              <a:rPr lang="en-US" dirty="0" smtClean="0"/>
              <a:t>Jefferson authorized a scientific expedition led by Lewis and Clark to study the plants, animals, land, and people in the Louisiana Territory</a:t>
            </a:r>
          </a:p>
          <a:p>
            <a:endParaRPr lang="en-US" dirty="0"/>
          </a:p>
          <a:p>
            <a:r>
              <a:rPr lang="en-US" dirty="0" smtClean="0"/>
              <a:t>The Lewis and Clark expedition relied on French trappers and Native tribes, the most important of which were Toussaint Charbonneau and Sacagawea</a:t>
            </a:r>
          </a:p>
          <a:p>
            <a:endParaRPr lang="en-US" dirty="0"/>
          </a:p>
          <a:p>
            <a:r>
              <a:rPr lang="en-US" dirty="0" smtClean="0"/>
              <a:t>The expedition eventually went past the boundaries of the Louisiana Territory and into Oregon country, where the group almost starved to death before being helped by the Nez Perce</a:t>
            </a:r>
          </a:p>
          <a:p>
            <a:endParaRPr lang="en-US" dirty="0"/>
          </a:p>
          <a:p>
            <a:r>
              <a:rPr lang="en-US" dirty="0" smtClean="0"/>
              <a:t>The expedition was a huge success and would inspire more explorers, like Zebulon Pike, which would unfortunately have a negative effect of the Natives that helped make this possible</a:t>
            </a:r>
            <a:endParaRPr lang="en-US" dirty="0"/>
          </a:p>
        </p:txBody>
      </p:sp>
      <p:pic>
        <p:nvPicPr>
          <p:cNvPr id="4098" name="Picture 2" descr="Image result for Western exploration lewis clark pike freeman"/>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10287" y="1443038"/>
            <a:ext cx="6109577"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183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617B4B-5EAA-BC42-B90F-51B27BCFE7A8}"/>
              </a:ext>
            </a:extLst>
          </p:cNvPr>
          <p:cNvSpPr>
            <a:spLocks noGrp="1"/>
          </p:cNvSpPr>
          <p:nvPr>
            <p:ph type="title"/>
          </p:nvPr>
        </p:nvSpPr>
        <p:spPr>
          <a:xfrm>
            <a:off x="2146469" y="0"/>
            <a:ext cx="7729728" cy="666750"/>
          </a:xfrm>
        </p:spPr>
        <p:txBody>
          <a:bodyPr>
            <a:normAutofit fontScale="90000"/>
          </a:bodyPr>
          <a:lstStyle/>
          <a:p>
            <a:r>
              <a:rPr lang="en-US" dirty="0"/>
              <a:t>Jefferson and the Republican Ideal</a:t>
            </a:r>
          </a:p>
        </p:txBody>
      </p:sp>
      <p:sp>
        <p:nvSpPr>
          <p:cNvPr id="3" name="Content Placeholder 2">
            <a:extLst>
              <a:ext uri="{FF2B5EF4-FFF2-40B4-BE49-F238E27FC236}">
                <a16:creationId xmlns="" xmlns:a16="http://schemas.microsoft.com/office/drawing/2014/main" id="{EE3C1A39-36BF-7943-9762-0F0996961D11}"/>
              </a:ext>
            </a:extLst>
          </p:cNvPr>
          <p:cNvSpPr>
            <a:spLocks noGrp="1"/>
          </p:cNvSpPr>
          <p:nvPr>
            <p:ph sz="half" idx="1"/>
          </p:nvPr>
        </p:nvSpPr>
        <p:spPr>
          <a:xfrm>
            <a:off x="0" y="1369759"/>
            <a:ext cx="5853683" cy="5518985"/>
          </a:xfrm>
        </p:spPr>
        <p:txBody>
          <a:bodyPr/>
          <a:lstStyle/>
          <a:p>
            <a:r>
              <a:rPr lang="en-US" dirty="0"/>
              <a:t>For the first time, the U.S. Presidency changed parties in a peaceful manner and brought in a bigger push for individual liberties</a:t>
            </a:r>
          </a:p>
          <a:p>
            <a:endParaRPr lang="en-US" dirty="0"/>
          </a:p>
          <a:p>
            <a:r>
              <a:rPr lang="en-US" dirty="0"/>
              <a:t>From his first day, Jefferson pushed national unity, a limited government, and more social equality (at least for white males).</a:t>
            </a:r>
          </a:p>
          <a:p>
            <a:endParaRPr lang="en-US" dirty="0"/>
          </a:p>
          <a:p>
            <a:r>
              <a:rPr lang="en-US" dirty="0"/>
              <a:t>The new Republicanism pushed independence, personal freedom, and equality over the pomp and ceremony of the previous administrations</a:t>
            </a:r>
          </a:p>
          <a:p>
            <a:endParaRPr lang="en-US" dirty="0"/>
          </a:p>
          <a:p>
            <a:r>
              <a:rPr lang="en-US" dirty="0"/>
              <a:t>Jefferson did show many contradictions between his personal and presidential life however.</a:t>
            </a:r>
          </a:p>
        </p:txBody>
      </p:sp>
      <p:pic>
        <p:nvPicPr>
          <p:cNvPr id="6" name="Picture 6">
            <a:extLst>
              <a:ext uri="{FF2B5EF4-FFF2-40B4-BE49-F238E27FC236}">
                <a16:creationId xmlns="" xmlns:a16="http://schemas.microsoft.com/office/drawing/2014/main" id="{47E21571-47D3-5749-8E06-6DF6E66739D2}"/>
              </a:ext>
            </a:extLst>
          </p:cNvPr>
          <p:cNvPicPr>
            <a:picLocks noGrp="1" noChangeAspect="1"/>
          </p:cNvPicPr>
          <p:nvPr>
            <p:ph sz="half" idx="2"/>
          </p:nvPr>
        </p:nvPicPr>
        <p:blipFill>
          <a:blip r:embed="rId2"/>
          <a:stretch>
            <a:fillRect/>
          </a:stretch>
        </p:blipFill>
        <p:spPr>
          <a:xfrm>
            <a:off x="5979583" y="1369759"/>
            <a:ext cx="6212417" cy="3784324"/>
          </a:xfrm>
          <a:prstGeom prst="rect">
            <a:avLst/>
          </a:prstGeom>
        </p:spPr>
      </p:pic>
    </p:spTree>
    <p:extLst>
      <p:ext uri="{BB962C8B-B14F-4D97-AF65-F5344CB8AC3E}">
        <p14:creationId xmlns:p14="http://schemas.microsoft.com/office/powerpoint/2010/main" val="21613003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69CE8-6507-4749-AA06-BD95C7EEFF9F}"/>
              </a:ext>
            </a:extLst>
          </p:cNvPr>
          <p:cNvSpPr>
            <a:spLocks noGrp="1"/>
          </p:cNvSpPr>
          <p:nvPr>
            <p:ph type="title"/>
          </p:nvPr>
        </p:nvSpPr>
        <p:spPr>
          <a:xfrm>
            <a:off x="2231136" y="0"/>
            <a:ext cx="7729728" cy="560917"/>
          </a:xfrm>
        </p:spPr>
        <p:txBody>
          <a:bodyPr>
            <a:normAutofit fontScale="90000"/>
          </a:bodyPr>
          <a:lstStyle/>
          <a:p>
            <a:r>
              <a:rPr lang="en-US" dirty="0"/>
              <a:t>Jefferson the Political Leader</a:t>
            </a:r>
          </a:p>
        </p:txBody>
      </p:sp>
      <p:sp>
        <p:nvSpPr>
          <p:cNvPr id="3" name="Content Placeholder 2">
            <a:extLst>
              <a:ext uri="{FF2B5EF4-FFF2-40B4-BE49-F238E27FC236}">
                <a16:creationId xmlns="" xmlns:a16="http://schemas.microsoft.com/office/drawing/2014/main" id="{F4795FFA-9802-A74F-8CD0-9887564A128A}"/>
              </a:ext>
            </a:extLst>
          </p:cNvPr>
          <p:cNvSpPr>
            <a:spLocks noGrp="1"/>
          </p:cNvSpPr>
          <p:nvPr>
            <p:ph sz="half" idx="1"/>
          </p:nvPr>
        </p:nvSpPr>
        <p:spPr>
          <a:xfrm>
            <a:off x="264583" y="1132417"/>
            <a:ext cx="6106584" cy="5756327"/>
          </a:xfrm>
        </p:spPr>
        <p:txBody>
          <a:bodyPr/>
          <a:lstStyle/>
          <a:p>
            <a:r>
              <a:rPr lang="en-US" dirty="0"/>
              <a:t>Jefferson began by cutting the size of the government and his concern for a standing army saw him cut the size of the army and navy.</a:t>
            </a:r>
          </a:p>
          <a:p>
            <a:endParaRPr lang="en-US" dirty="0"/>
          </a:p>
          <a:p>
            <a:r>
              <a:rPr lang="en-US" dirty="0"/>
              <a:t>Jefferson kept the tariff on foreign goods but removed all other taxes, which led diplomats to often feel the United States was overly simple</a:t>
            </a:r>
          </a:p>
          <a:p>
            <a:endParaRPr lang="en-US" dirty="0"/>
          </a:p>
          <a:p>
            <a:r>
              <a:rPr lang="en-US" dirty="0"/>
              <a:t>As Adams was leaving office, he appointed many new judges and expanded the federal courts, something Jefferson was completely against.</a:t>
            </a:r>
          </a:p>
          <a:p>
            <a:endParaRPr lang="en-US" dirty="0"/>
          </a:p>
          <a:p>
            <a:r>
              <a:rPr lang="en-US" dirty="0"/>
              <a:t>In his attempt to reduce these federal (and federalist) judges, Jefferson sparked one of the most important supreme court cases.</a:t>
            </a:r>
          </a:p>
          <a:p>
            <a:endParaRPr lang="en-US" dirty="0"/>
          </a:p>
          <a:p>
            <a:endParaRPr lang="en-US" dirty="0"/>
          </a:p>
        </p:txBody>
      </p:sp>
      <p:pic>
        <p:nvPicPr>
          <p:cNvPr id="5" name="Picture 5" descr="This is a fake quote!!!&#10;">
            <a:extLst>
              <a:ext uri="{FF2B5EF4-FFF2-40B4-BE49-F238E27FC236}">
                <a16:creationId xmlns="" xmlns:a16="http://schemas.microsoft.com/office/drawing/2014/main" id="{FE8B26FC-2C78-E24D-B01F-3D675DE07B5B}"/>
              </a:ext>
            </a:extLst>
          </p:cNvPr>
          <p:cNvPicPr>
            <a:picLocks noGrp="1" noChangeAspect="1"/>
          </p:cNvPicPr>
          <p:nvPr>
            <p:ph sz="half" idx="2"/>
          </p:nvPr>
        </p:nvPicPr>
        <p:blipFill>
          <a:blip r:embed="rId2"/>
          <a:stretch>
            <a:fillRect/>
          </a:stretch>
        </p:blipFill>
        <p:spPr>
          <a:xfrm>
            <a:off x="7376583" y="1132417"/>
            <a:ext cx="4815417" cy="4815417"/>
          </a:xfrm>
          <a:prstGeom prst="rect">
            <a:avLst/>
          </a:prstGeom>
        </p:spPr>
      </p:pic>
      <p:sp>
        <p:nvSpPr>
          <p:cNvPr id="7" name="TextBox 6">
            <a:extLst>
              <a:ext uri="{FF2B5EF4-FFF2-40B4-BE49-F238E27FC236}">
                <a16:creationId xmlns="" xmlns:a16="http://schemas.microsoft.com/office/drawing/2014/main" id="{AB0CC445-C0A0-1843-9E22-E05FC8E6C810}"/>
              </a:ext>
            </a:extLst>
          </p:cNvPr>
          <p:cNvSpPr txBox="1"/>
          <p:nvPr/>
        </p:nvSpPr>
        <p:spPr>
          <a:xfrm>
            <a:off x="8784168" y="6255861"/>
            <a:ext cx="5683250" cy="369332"/>
          </a:xfrm>
          <a:prstGeom prst="rect">
            <a:avLst/>
          </a:prstGeom>
          <a:noFill/>
        </p:spPr>
        <p:txBody>
          <a:bodyPr wrap="square" rtlCol="0">
            <a:spAutoFit/>
          </a:bodyPr>
          <a:lstStyle/>
          <a:p>
            <a:pPr algn="l"/>
            <a:r>
              <a:rPr lang="en-US" dirty="0"/>
              <a:t>This is a fake quote!!!</a:t>
            </a:r>
          </a:p>
        </p:txBody>
      </p:sp>
    </p:spTree>
    <p:extLst>
      <p:ext uri="{BB962C8B-B14F-4D97-AF65-F5344CB8AC3E}">
        <p14:creationId xmlns:p14="http://schemas.microsoft.com/office/powerpoint/2010/main" val="3380110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907221-AE87-414C-9ABF-431168C6DB25}"/>
              </a:ext>
            </a:extLst>
          </p:cNvPr>
          <p:cNvSpPr>
            <a:spLocks noGrp="1"/>
          </p:cNvSpPr>
          <p:nvPr>
            <p:ph type="title"/>
          </p:nvPr>
        </p:nvSpPr>
        <p:spPr>
          <a:xfrm>
            <a:off x="2262886" y="0"/>
            <a:ext cx="7729728" cy="529167"/>
          </a:xfrm>
        </p:spPr>
        <p:txBody>
          <a:bodyPr>
            <a:normAutofit fontScale="90000"/>
          </a:bodyPr>
          <a:lstStyle/>
          <a:p>
            <a:r>
              <a:rPr lang="en-US" dirty="0"/>
              <a:t>Marbury vs. Madison</a:t>
            </a:r>
          </a:p>
        </p:txBody>
      </p:sp>
      <p:sp>
        <p:nvSpPr>
          <p:cNvPr id="3" name="Content Placeholder 2">
            <a:extLst>
              <a:ext uri="{FF2B5EF4-FFF2-40B4-BE49-F238E27FC236}">
                <a16:creationId xmlns="" xmlns:a16="http://schemas.microsoft.com/office/drawing/2014/main" id="{00969BCC-50A1-B24E-AF7B-E75E5BBD216B}"/>
              </a:ext>
            </a:extLst>
          </p:cNvPr>
          <p:cNvSpPr>
            <a:spLocks noGrp="1"/>
          </p:cNvSpPr>
          <p:nvPr>
            <p:ph sz="half" idx="1"/>
          </p:nvPr>
        </p:nvSpPr>
        <p:spPr>
          <a:xfrm>
            <a:off x="0" y="1058333"/>
            <a:ext cx="5853683" cy="5830411"/>
          </a:xfrm>
        </p:spPr>
        <p:txBody>
          <a:bodyPr/>
          <a:lstStyle/>
          <a:p>
            <a:r>
              <a:rPr lang="en-US" dirty="0"/>
              <a:t>Jefferson had decided to repeal the Judiciary Act of 1801 and refuse the judgeships of many of Adams’ appointees, including William Marbury</a:t>
            </a:r>
          </a:p>
          <a:p>
            <a:endParaRPr lang="en-US" dirty="0"/>
          </a:p>
          <a:p>
            <a:r>
              <a:rPr lang="en-US" dirty="0"/>
              <a:t>The case went to the Supreme Court, where Congress and Jefferson dared the court to declare Jefferson’s acts unconstitutional which would cause them to take power away from the courts</a:t>
            </a:r>
          </a:p>
          <a:p>
            <a:endParaRPr lang="en-US" dirty="0"/>
          </a:p>
          <a:p>
            <a:r>
              <a:rPr lang="en-US" dirty="0"/>
              <a:t>Chief Justice Marshall, however, got the right case to give both Jefferson what he wanted while increasing the courts power</a:t>
            </a:r>
          </a:p>
          <a:p>
            <a:endParaRPr lang="en-US" dirty="0"/>
          </a:p>
          <a:p>
            <a:r>
              <a:rPr lang="en-US" dirty="0"/>
              <a:t>His ruling allowed Jefferson to deny the judgeships, but by declaring an earlier congressional act unconstitutional, he asserted the power of Judicial Review</a:t>
            </a:r>
          </a:p>
        </p:txBody>
      </p:sp>
      <p:pic>
        <p:nvPicPr>
          <p:cNvPr id="5" name="Picture 5">
            <a:extLst>
              <a:ext uri="{FF2B5EF4-FFF2-40B4-BE49-F238E27FC236}">
                <a16:creationId xmlns="" xmlns:a16="http://schemas.microsoft.com/office/drawing/2014/main" id="{C078B9A5-4120-D54E-837C-ADF1D7FA9AAC}"/>
              </a:ext>
            </a:extLst>
          </p:cNvPr>
          <p:cNvPicPr>
            <a:picLocks noGrp="1" noChangeAspect="1"/>
          </p:cNvPicPr>
          <p:nvPr>
            <p:ph sz="half" idx="2"/>
          </p:nvPr>
        </p:nvPicPr>
        <p:blipFill>
          <a:blip r:embed="rId2"/>
          <a:stretch>
            <a:fillRect/>
          </a:stretch>
        </p:blipFill>
        <p:spPr>
          <a:xfrm>
            <a:off x="6072886" y="1598079"/>
            <a:ext cx="6119114" cy="4073582"/>
          </a:xfrm>
          <a:prstGeom prst="rect">
            <a:avLst/>
          </a:prstGeom>
        </p:spPr>
      </p:pic>
    </p:spTree>
    <p:extLst>
      <p:ext uri="{BB962C8B-B14F-4D97-AF65-F5344CB8AC3E}">
        <p14:creationId xmlns:p14="http://schemas.microsoft.com/office/powerpoint/2010/main" val="74703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BFF0E1-575A-6643-B3DF-53ECD779166D}"/>
              </a:ext>
            </a:extLst>
          </p:cNvPr>
          <p:cNvSpPr>
            <a:spLocks noGrp="1"/>
          </p:cNvSpPr>
          <p:nvPr>
            <p:ph type="title"/>
          </p:nvPr>
        </p:nvSpPr>
        <p:spPr>
          <a:xfrm>
            <a:off x="1581912" y="0"/>
            <a:ext cx="9026650" cy="613833"/>
          </a:xfrm>
        </p:spPr>
        <p:txBody>
          <a:bodyPr>
            <a:normAutofit fontScale="90000"/>
          </a:bodyPr>
          <a:lstStyle/>
          <a:p>
            <a:r>
              <a:rPr lang="en-US" dirty="0"/>
              <a:t>Rural America and the Agrarian Ideal</a:t>
            </a:r>
          </a:p>
        </p:txBody>
      </p:sp>
      <p:sp>
        <p:nvSpPr>
          <p:cNvPr id="3" name="Content Placeholder 2">
            <a:extLst>
              <a:ext uri="{FF2B5EF4-FFF2-40B4-BE49-F238E27FC236}">
                <a16:creationId xmlns="" xmlns:a16="http://schemas.microsoft.com/office/drawing/2014/main" id="{42A2CAEA-B791-3B48-9E4B-DCC95C73F543}"/>
              </a:ext>
            </a:extLst>
          </p:cNvPr>
          <p:cNvSpPr>
            <a:spLocks noGrp="1"/>
          </p:cNvSpPr>
          <p:nvPr>
            <p:ph sz="half" idx="1"/>
          </p:nvPr>
        </p:nvSpPr>
        <p:spPr>
          <a:xfrm>
            <a:off x="0" y="1016001"/>
            <a:ext cx="5853683" cy="5872744"/>
          </a:xfrm>
        </p:spPr>
        <p:txBody>
          <a:bodyPr/>
          <a:lstStyle/>
          <a:p>
            <a:r>
              <a:rPr lang="en-US" dirty="0"/>
              <a:t>About 90% of the population lived on a farm of some kind, which helped create political consensus with Jefferson’s ideal nation</a:t>
            </a:r>
          </a:p>
          <a:p>
            <a:endParaRPr lang="en-US" dirty="0"/>
          </a:p>
          <a:p>
            <a:r>
              <a:rPr lang="en-US" dirty="0"/>
              <a:t>More and more people were moving west with little attachment to their property other than what money it could make them</a:t>
            </a:r>
          </a:p>
          <a:p>
            <a:endParaRPr lang="en-US" dirty="0"/>
          </a:p>
          <a:p>
            <a:r>
              <a:rPr lang="en-US" dirty="0"/>
              <a:t>Voting increased to around 80% of white males and an increase in the idea that everyone  (white males) was equal regardless of education or wealth</a:t>
            </a:r>
          </a:p>
          <a:p>
            <a:endParaRPr lang="en-US" dirty="0"/>
          </a:p>
          <a:p>
            <a:r>
              <a:rPr lang="en-US" dirty="0"/>
              <a:t>Violence was a huge problem, and often involved alcohol. Politics, race, honor, or family were often reasons to use violence or demand a duel.</a:t>
            </a:r>
          </a:p>
        </p:txBody>
      </p:sp>
      <p:pic>
        <p:nvPicPr>
          <p:cNvPr id="14" name="Picture 14">
            <a:extLst>
              <a:ext uri="{FF2B5EF4-FFF2-40B4-BE49-F238E27FC236}">
                <a16:creationId xmlns="" xmlns:a16="http://schemas.microsoft.com/office/drawing/2014/main" id="{0D5202D9-D6A1-CF4C-A899-6260FC5A8E52}"/>
              </a:ext>
            </a:extLst>
          </p:cNvPr>
          <p:cNvPicPr>
            <a:picLocks noGrp="1" noChangeAspect="1"/>
          </p:cNvPicPr>
          <p:nvPr>
            <p:ph sz="half" idx="2"/>
          </p:nvPr>
        </p:nvPicPr>
        <p:blipFill>
          <a:blip r:embed="rId2"/>
          <a:stretch>
            <a:fillRect/>
          </a:stretch>
        </p:blipFill>
        <p:spPr>
          <a:xfrm>
            <a:off x="5929712" y="1174751"/>
            <a:ext cx="6262288" cy="4891544"/>
          </a:xfrm>
          <a:prstGeom prst="rect">
            <a:avLst/>
          </a:prstGeom>
        </p:spPr>
      </p:pic>
    </p:spTree>
    <p:extLst>
      <p:ext uri="{BB962C8B-B14F-4D97-AF65-F5344CB8AC3E}">
        <p14:creationId xmlns:p14="http://schemas.microsoft.com/office/powerpoint/2010/main" val="165722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442147-2E0D-104E-AC32-4894F954C08D}"/>
              </a:ext>
            </a:extLst>
          </p:cNvPr>
          <p:cNvSpPr>
            <a:spLocks noGrp="1"/>
          </p:cNvSpPr>
          <p:nvPr>
            <p:ph type="title"/>
          </p:nvPr>
        </p:nvSpPr>
        <p:spPr>
          <a:xfrm>
            <a:off x="2199386" y="0"/>
            <a:ext cx="7729728" cy="560917"/>
          </a:xfrm>
        </p:spPr>
        <p:txBody>
          <a:bodyPr>
            <a:normAutofit fontScale="90000"/>
          </a:bodyPr>
          <a:lstStyle/>
          <a:p>
            <a:r>
              <a:rPr lang="en-US" dirty="0"/>
              <a:t>Jefferson the Individual</a:t>
            </a:r>
          </a:p>
        </p:txBody>
      </p:sp>
      <p:sp>
        <p:nvSpPr>
          <p:cNvPr id="3" name="Content Placeholder 2">
            <a:extLst>
              <a:ext uri="{FF2B5EF4-FFF2-40B4-BE49-F238E27FC236}">
                <a16:creationId xmlns="" xmlns:a16="http://schemas.microsoft.com/office/drawing/2014/main" id="{BAFE6744-271B-F241-B17A-6FEEC7C1322C}"/>
              </a:ext>
            </a:extLst>
          </p:cNvPr>
          <p:cNvSpPr>
            <a:spLocks noGrp="1"/>
          </p:cNvSpPr>
          <p:nvPr>
            <p:ph sz="half" idx="1"/>
          </p:nvPr>
        </p:nvSpPr>
        <p:spPr>
          <a:xfrm>
            <a:off x="0" y="1026583"/>
            <a:ext cx="5853683" cy="5862161"/>
          </a:xfrm>
        </p:spPr>
        <p:txBody>
          <a:bodyPr/>
          <a:lstStyle/>
          <a:p>
            <a:r>
              <a:rPr lang="en-US" dirty="0"/>
              <a:t>Jefferson’s private life conflicted greatly with his presidential life.</a:t>
            </a:r>
          </a:p>
          <a:p>
            <a:endParaRPr lang="en-US" dirty="0"/>
          </a:p>
          <a:p>
            <a:r>
              <a:rPr lang="en-US" dirty="0"/>
              <a:t>As President he pushed republican ideals of equality, simplicity, and rusticity, but privately he lived a very aristocratic and lavish life.</a:t>
            </a:r>
          </a:p>
          <a:p>
            <a:endParaRPr lang="en-US" dirty="0"/>
          </a:p>
          <a:p>
            <a:r>
              <a:rPr lang="en-US" dirty="0"/>
              <a:t>To make matters worse for Jefferson, a story was published that he had been having an affair with Sally Hemings, one of his slaves.</a:t>
            </a:r>
          </a:p>
          <a:p>
            <a:endParaRPr lang="en-US" dirty="0"/>
          </a:p>
          <a:p>
            <a:r>
              <a:rPr lang="en-US" dirty="0"/>
              <a:t>While Jefferson never admitted to it and it never cost him his office, later DNA testing strongly suggests that Hemings did give birth to 6 children fathered by Jefferson</a:t>
            </a:r>
          </a:p>
          <a:p>
            <a:endParaRPr lang="en-US" dirty="0"/>
          </a:p>
          <a:p>
            <a:endParaRPr lang="en-US" dirty="0"/>
          </a:p>
        </p:txBody>
      </p:sp>
      <p:pic>
        <p:nvPicPr>
          <p:cNvPr id="5" name="Picture 5">
            <a:extLst>
              <a:ext uri="{FF2B5EF4-FFF2-40B4-BE49-F238E27FC236}">
                <a16:creationId xmlns="" xmlns:a16="http://schemas.microsoft.com/office/drawing/2014/main" id="{6B66ACC5-B557-B346-944B-2D62EB52109B}"/>
              </a:ext>
            </a:extLst>
          </p:cNvPr>
          <p:cNvPicPr>
            <a:picLocks noGrp="1" noChangeAspect="1"/>
          </p:cNvPicPr>
          <p:nvPr>
            <p:ph sz="half" idx="2"/>
          </p:nvPr>
        </p:nvPicPr>
        <p:blipFill>
          <a:blip r:embed="rId2"/>
          <a:stretch>
            <a:fillRect/>
          </a:stretch>
        </p:blipFill>
        <p:spPr>
          <a:xfrm>
            <a:off x="5796750" y="1555751"/>
            <a:ext cx="6395250" cy="3597327"/>
          </a:xfrm>
          <a:prstGeom prst="rect">
            <a:avLst/>
          </a:prstGeom>
        </p:spPr>
      </p:pic>
    </p:spTree>
    <p:extLst>
      <p:ext uri="{BB962C8B-B14F-4D97-AF65-F5344CB8AC3E}">
        <p14:creationId xmlns:p14="http://schemas.microsoft.com/office/powerpoint/2010/main" val="27815116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497AEB-62C1-0D4E-A74B-1CCD23DEEB82}"/>
              </a:ext>
            </a:extLst>
          </p:cNvPr>
          <p:cNvSpPr>
            <a:spLocks noGrp="1"/>
          </p:cNvSpPr>
          <p:nvPr>
            <p:ph type="title"/>
          </p:nvPr>
        </p:nvSpPr>
        <p:spPr>
          <a:xfrm>
            <a:off x="2252303" y="0"/>
            <a:ext cx="7729728" cy="571500"/>
          </a:xfrm>
        </p:spPr>
        <p:txBody>
          <a:bodyPr>
            <a:normAutofit fontScale="90000"/>
          </a:bodyPr>
          <a:lstStyle/>
          <a:p>
            <a:r>
              <a:rPr lang="en-US" dirty="0"/>
              <a:t>Separation of Church and State</a:t>
            </a:r>
          </a:p>
        </p:txBody>
      </p:sp>
      <p:sp>
        <p:nvSpPr>
          <p:cNvPr id="3" name="Content Placeholder 2">
            <a:extLst>
              <a:ext uri="{FF2B5EF4-FFF2-40B4-BE49-F238E27FC236}">
                <a16:creationId xmlns="" xmlns:a16="http://schemas.microsoft.com/office/drawing/2014/main" id="{FC8A51A3-1363-2642-B6A1-5B8974F72D50}"/>
              </a:ext>
            </a:extLst>
          </p:cNvPr>
          <p:cNvSpPr>
            <a:spLocks noGrp="1"/>
          </p:cNvSpPr>
          <p:nvPr>
            <p:ph sz="half" idx="1"/>
          </p:nvPr>
        </p:nvSpPr>
        <p:spPr>
          <a:xfrm>
            <a:off x="0" y="867833"/>
            <a:ext cx="5853683" cy="6020911"/>
          </a:xfrm>
        </p:spPr>
        <p:txBody>
          <a:bodyPr/>
          <a:lstStyle/>
          <a:p>
            <a:r>
              <a:rPr lang="en-US" dirty="0"/>
              <a:t>In a letter to a Connecticut Baptist association, Thomas Jefferson advocated for a wall of separation between Church and State</a:t>
            </a:r>
          </a:p>
          <a:p>
            <a:endParaRPr lang="en-US" dirty="0"/>
          </a:p>
          <a:p>
            <a:r>
              <a:rPr lang="en-US" dirty="0"/>
              <a:t>Most of the country agreed with Jefferson that their beliefs were their own and should not be held against them by the government.</a:t>
            </a:r>
          </a:p>
          <a:p>
            <a:endParaRPr lang="en-US" dirty="0"/>
          </a:p>
          <a:p>
            <a:r>
              <a:rPr lang="en-US" dirty="0"/>
              <a:t>Jefferson was trying to convince 4 New England states to stop forcing a tax on their citizens that benefited only the one church the state advocated for</a:t>
            </a:r>
          </a:p>
          <a:p>
            <a:endParaRPr lang="en-US" dirty="0"/>
          </a:p>
          <a:p>
            <a:r>
              <a:rPr lang="en-US" dirty="0"/>
              <a:t>Over time and as more Democratic Republicans won elections in these states, state sponsored churches were ended</a:t>
            </a:r>
          </a:p>
        </p:txBody>
      </p:sp>
      <p:sp>
        <p:nvSpPr>
          <p:cNvPr id="4" name="Content Placeholder 3">
            <a:extLst>
              <a:ext uri="{FF2B5EF4-FFF2-40B4-BE49-F238E27FC236}">
                <a16:creationId xmlns="" xmlns:a16="http://schemas.microsoft.com/office/drawing/2014/main" id="{4CEA503D-2450-F041-A70D-EBF7C65BE910}"/>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228300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38E28A-40E9-C94D-AB34-2C159F082412}"/>
              </a:ext>
            </a:extLst>
          </p:cNvPr>
          <p:cNvSpPr>
            <a:spLocks noGrp="1"/>
          </p:cNvSpPr>
          <p:nvPr>
            <p:ph type="title"/>
          </p:nvPr>
        </p:nvSpPr>
        <p:spPr>
          <a:xfrm>
            <a:off x="2305219" y="0"/>
            <a:ext cx="7729728" cy="666750"/>
          </a:xfrm>
        </p:spPr>
        <p:txBody>
          <a:bodyPr>
            <a:normAutofit fontScale="90000"/>
          </a:bodyPr>
          <a:lstStyle/>
          <a:p>
            <a:r>
              <a:rPr lang="en-US" dirty="0"/>
              <a:t>New Religious Expressions</a:t>
            </a:r>
          </a:p>
        </p:txBody>
      </p:sp>
      <p:sp>
        <p:nvSpPr>
          <p:cNvPr id="3" name="Content Placeholder 2">
            <a:extLst>
              <a:ext uri="{FF2B5EF4-FFF2-40B4-BE49-F238E27FC236}">
                <a16:creationId xmlns="" xmlns:a16="http://schemas.microsoft.com/office/drawing/2014/main" id="{239D0F9A-653E-1642-9CB4-F65418084B4B}"/>
              </a:ext>
            </a:extLst>
          </p:cNvPr>
          <p:cNvSpPr>
            <a:spLocks noGrp="1"/>
          </p:cNvSpPr>
          <p:nvPr>
            <p:ph sz="half" idx="1"/>
          </p:nvPr>
        </p:nvSpPr>
        <p:spPr>
          <a:xfrm>
            <a:off x="0" y="1058333"/>
            <a:ext cx="5853683" cy="5830411"/>
          </a:xfrm>
        </p:spPr>
        <p:txBody>
          <a:bodyPr/>
          <a:lstStyle/>
          <a:p>
            <a:r>
              <a:rPr lang="en-US" dirty="0"/>
              <a:t>The push for individual freedoms had a profound effect on religious organizations and ideas</a:t>
            </a:r>
          </a:p>
          <a:p>
            <a:endParaRPr lang="en-US" dirty="0"/>
          </a:p>
          <a:p>
            <a:r>
              <a:rPr lang="en-US" dirty="0"/>
              <a:t>This new Religious Fervor became know as the Second Great Awakening and saw a massive increase in church participation and population</a:t>
            </a:r>
          </a:p>
          <a:p>
            <a:endParaRPr lang="en-US" dirty="0"/>
          </a:p>
          <a:p>
            <a:r>
              <a:rPr lang="en-US" dirty="0"/>
              <a:t>Religious revivals in the countryside became incredibly popular. They would sometimes last days and have preaching go from sunup to sundown</a:t>
            </a:r>
          </a:p>
          <a:p>
            <a:endParaRPr lang="en-US" dirty="0"/>
          </a:p>
          <a:p>
            <a:r>
              <a:rPr lang="en-US" dirty="0"/>
              <a:t>“Many things transpired there, which were so much like miracles, that if they were not, they had the same effect as miracles on infidels and unbelievers”</a:t>
            </a:r>
          </a:p>
          <a:p>
            <a:pPr lvl="8"/>
            <a:r>
              <a:rPr lang="en-US" dirty="0"/>
              <a:t>Barton W. Stone, pastor</a:t>
            </a:r>
          </a:p>
        </p:txBody>
      </p:sp>
      <p:pic>
        <p:nvPicPr>
          <p:cNvPr id="5" name="Picture 5">
            <a:extLst>
              <a:ext uri="{FF2B5EF4-FFF2-40B4-BE49-F238E27FC236}">
                <a16:creationId xmlns="" xmlns:a16="http://schemas.microsoft.com/office/drawing/2014/main" id="{C6176072-8F35-7E4A-8B84-522F10CE62B5}"/>
              </a:ext>
            </a:extLst>
          </p:cNvPr>
          <p:cNvPicPr>
            <a:picLocks noGrp="1" noChangeAspect="1"/>
          </p:cNvPicPr>
          <p:nvPr>
            <p:ph sz="half" idx="2"/>
          </p:nvPr>
        </p:nvPicPr>
        <p:blipFill>
          <a:blip r:embed="rId2"/>
          <a:stretch>
            <a:fillRect/>
          </a:stretch>
        </p:blipFill>
        <p:spPr>
          <a:xfrm>
            <a:off x="5947833" y="1176690"/>
            <a:ext cx="6244167" cy="4485393"/>
          </a:xfrm>
          <a:prstGeom prst="rect">
            <a:avLst/>
          </a:prstGeom>
        </p:spPr>
      </p:pic>
    </p:spTree>
    <p:extLst>
      <p:ext uri="{BB962C8B-B14F-4D97-AF65-F5344CB8AC3E}">
        <p14:creationId xmlns:p14="http://schemas.microsoft.com/office/powerpoint/2010/main" val="3370608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77772F-BC9C-B047-B841-1B7BE488EFE1}"/>
              </a:ext>
            </a:extLst>
          </p:cNvPr>
          <p:cNvSpPr>
            <a:spLocks noGrp="1"/>
          </p:cNvSpPr>
          <p:nvPr>
            <p:ph type="title"/>
          </p:nvPr>
        </p:nvSpPr>
        <p:spPr>
          <a:xfrm>
            <a:off x="1581912" y="0"/>
            <a:ext cx="9837505" cy="560917"/>
          </a:xfrm>
        </p:spPr>
        <p:txBody>
          <a:bodyPr>
            <a:normAutofit fontScale="90000"/>
          </a:bodyPr>
          <a:lstStyle/>
          <a:p>
            <a:r>
              <a:rPr lang="en-US" dirty="0"/>
              <a:t>Methodists, Baptists, and other Protestants</a:t>
            </a:r>
          </a:p>
        </p:txBody>
      </p:sp>
      <p:sp>
        <p:nvSpPr>
          <p:cNvPr id="3" name="Content Placeholder 2">
            <a:extLst>
              <a:ext uri="{FF2B5EF4-FFF2-40B4-BE49-F238E27FC236}">
                <a16:creationId xmlns="" xmlns:a16="http://schemas.microsoft.com/office/drawing/2014/main" id="{1298E750-1868-924A-BDA5-FEA123D28954}"/>
              </a:ext>
            </a:extLst>
          </p:cNvPr>
          <p:cNvSpPr>
            <a:spLocks noGrp="1"/>
          </p:cNvSpPr>
          <p:nvPr>
            <p:ph sz="half" idx="1"/>
          </p:nvPr>
        </p:nvSpPr>
        <p:spPr>
          <a:xfrm>
            <a:off x="0" y="899583"/>
            <a:ext cx="5853683" cy="5989161"/>
          </a:xfrm>
        </p:spPr>
        <p:txBody>
          <a:bodyPr/>
          <a:lstStyle/>
          <a:p>
            <a:r>
              <a:rPr lang="en-US" dirty="0"/>
              <a:t>The Methodists and Baptists grew the most during this time, which made these two the largest denominations in the United States</a:t>
            </a:r>
          </a:p>
          <a:p>
            <a:endParaRPr lang="en-US" dirty="0"/>
          </a:p>
          <a:p>
            <a:r>
              <a:rPr lang="en-US" dirty="0"/>
              <a:t>Methodism started with John Wesley, whose push for individual freedom appealed to Jeffersonians, and his use of emotion contrasted with other colder </a:t>
            </a:r>
            <a:r>
              <a:rPr lang="en-US" dirty="0" smtClean="0"/>
              <a:t>denominations</a:t>
            </a:r>
          </a:p>
          <a:p>
            <a:endParaRPr lang="en-US" dirty="0"/>
          </a:p>
          <a:p>
            <a:r>
              <a:rPr lang="en-US" dirty="0" smtClean="0"/>
              <a:t>Baptists had been around almost as long as the puritans, however this new group of Baptists were also more emotional than their older counterparts</a:t>
            </a:r>
          </a:p>
          <a:p>
            <a:endParaRPr lang="en-US" dirty="0"/>
          </a:p>
          <a:p>
            <a:r>
              <a:rPr lang="en-US" dirty="0" smtClean="0"/>
              <a:t>Methodism was tightly organized with one main head of the church, whereas Baptists were more decentralized, allowing the church to have total control.</a:t>
            </a:r>
            <a:endParaRPr lang="en-US" dirty="0"/>
          </a:p>
          <a:p>
            <a:endParaRPr lang="en-US" dirty="0"/>
          </a:p>
          <a:p>
            <a:endParaRPr lang="en-US" dirty="0"/>
          </a:p>
        </p:txBody>
      </p:sp>
      <p:pic>
        <p:nvPicPr>
          <p:cNvPr id="1026" name="Picture 2"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9525" y="560917"/>
            <a:ext cx="4562475" cy="322618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second great awake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9525" y="3906649"/>
            <a:ext cx="4562475" cy="2951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90851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otalTime>403</TotalTime>
  <Words>1182</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Gill Sans MT</vt:lpstr>
      <vt:lpstr>Parcel</vt:lpstr>
      <vt:lpstr>Jefferson, Religion, and The Purchase</vt:lpstr>
      <vt:lpstr>Jefferson and the Republican Ideal</vt:lpstr>
      <vt:lpstr>Jefferson the Political Leader</vt:lpstr>
      <vt:lpstr>Marbury vs. Madison</vt:lpstr>
      <vt:lpstr>Rural America and the Agrarian Ideal</vt:lpstr>
      <vt:lpstr>Jefferson the Individual</vt:lpstr>
      <vt:lpstr>Separation of Church and State</vt:lpstr>
      <vt:lpstr>New Religious Expressions</vt:lpstr>
      <vt:lpstr>Methodists, Baptists, and other Protestants</vt:lpstr>
      <vt:lpstr>Faith in the Slave quarters, Catholic Churches, and Jewish Synagogues</vt:lpstr>
      <vt:lpstr>Causes of the Louisiana Purchase</vt:lpstr>
      <vt:lpstr>The Lewis and Clark Expedition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 Religion, and The Purchase</dc:title>
  <dc:creator>Nykiel, Katelyn</dc:creator>
  <cp:lastModifiedBy>Nykiel, Katelyn</cp:lastModifiedBy>
  <cp:revision>11</cp:revision>
  <dcterms:modified xsi:type="dcterms:W3CDTF">2017-09-27T12:14:47Z</dcterms:modified>
</cp:coreProperties>
</file>